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media/audio1.bin" ContentType="audio/unknown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media/audio2.bin" ContentType="audio/unknown"/>
  <Override PartName="/ppt/notesSlides/notesSlide7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media/audio3.bin" ContentType="audio/unknown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23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82" r:id="rId20"/>
    <p:sldId id="283" r:id="rId21"/>
    <p:sldId id="290" r:id="rId22"/>
  </p:sldIdLst>
  <p:sldSz cx="9144000" cy="6858000" type="screen4x3"/>
  <p:notesSz cx="6858000" cy="9144000"/>
  <p:defaultTextStyle>
    <a:defPPr>
      <a:defRPr lang="pt-P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1203" autoAdjust="0"/>
    <p:restoredTop sz="57627" autoAdjust="0"/>
  </p:normalViewPr>
  <p:slideViewPr>
    <p:cSldViewPr snapToGrid="0" snapToObjects="1">
      <p:cViewPr varScale="1">
        <p:scale>
          <a:sx n="72" d="100"/>
          <a:sy n="72" d="100"/>
        </p:scale>
        <p:origin x="-16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BA399-320D-7342-BCEA-B600A62EB4F8}" type="datetimeFigureOut">
              <a:rPr lang="pt-PT" smtClean="0"/>
              <a:pPr/>
              <a:t>1/22/17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BDAFF-AED7-9C4B-9C80-17D17D4BB66A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err="1" smtClean="0"/>
              <a:t>Good</a:t>
            </a:r>
            <a:r>
              <a:rPr lang="pt-PT" baseline="0" dirty="0" smtClean="0"/>
              <a:t> </a:t>
            </a:r>
            <a:r>
              <a:rPr lang="pt-PT" dirty="0" err="1" smtClean="0"/>
              <a:t>evening</a:t>
            </a:r>
            <a:r>
              <a:rPr lang="pt-PT" dirty="0" smtClean="0"/>
              <a:t> </a:t>
            </a:r>
            <a:r>
              <a:rPr lang="pt-PT" dirty="0" err="1" smtClean="0"/>
              <a:t>everyone</a:t>
            </a:r>
            <a:r>
              <a:rPr lang="pt-PT" dirty="0" smtClean="0"/>
              <a:t>.</a:t>
            </a:r>
            <a:r>
              <a:rPr lang="pt-PT" baseline="0" dirty="0" smtClean="0"/>
              <a:t> </a:t>
            </a:r>
            <a:r>
              <a:rPr lang="pt-PT" baseline="0" dirty="0" err="1" smtClean="0"/>
              <a:t>My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name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is</a:t>
            </a:r>
            <a:r>
              <a:rPr lang="pt-PT" baseline="0" dirty="0" smtClean="0"/>
              <a:t> Tiago </a:t>
            </a:r>
            <a:r>
              <a:rPr lang="pt-PT" baseline="0" dirty="0" err="1" smtClean="0"/>
              <a:t>Campante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I </a:t>
            </a:r>
            <a:r>
              <a:rPr lang="pt-PT" baseline="0" dirty="0" err="1" smtClean="0"/>
              <a:t>am</a:t>
            </a:r>
            <a:r>
              <a:rPr lang="pt-PT" baseline="0" dirty="0" smtClean="0"/>
              <a:t> a </a:t>
            </a:r>
            <a:r>
              <a:rPr lang="pt-PT" baseline="0" dirty="0" err="1" smtClean="0"/>
              <a:t>Research</a:t>
            </a:r>
            <a:r>
              <a:rPr lang="pt-PT" baseline="0" dirty="0" smtClean="0"/>
              <a:t> </a:t>
            </a:r>
            <a:r>
              <a:rPr lang="pt-PT" baseline="0" dirty="0" err="1" smtClean="0"/>
              <a:t>Fellow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School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Physics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Astronomy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right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here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University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Birmingham.</a:t>
            </a:r>
          </a:p>
          <a:p>
            <a:endParaRPr lang="pt-PT" baseline="0" dirty="0" smtClean="0"/>
          </a:p>
          <a:p>
            <a:r>
              <a:rPr lang="en-US" dirty="0" smtClean="0"/>
              <a:t>Sir Arthur </a:t>
            </a:r>
            <a:r>
              <a:rPr lang="en-US" dirty="0" err="1" smtClean="0"/>
              <a:t>Eddington</a:t>
            </a:r>
            <a:r>
              <a:rPr lang="en-US" dirty="0" smtClean="0"/>
              <a:t> once famously lamented: "What appliance can pierce through the outer layers of a star and test the conditions within?"</a:t>
            </a:r>
            <a:endParaRPr lang="pt-PT" baseline="0" dirty="0" smtClean="0"/>
          </a:p>
          <a:p>
            <a:endParaRPr lang="pt-PT" baseline="0" dirty="0" smtClean="0"/>
          </a:p>
          <a:p>
            <a:r>
              <a:rPr lang="en-US" dirty="0" smtClean="0"/>
              <a:t>And so, myself and a few others have tirelessly been working on the </a:t>
            </a:r>
            <a:r>
              <a:rPr lang="en-US" baseline="0" dirty="0" smtClean="0"/>
              <a:t>answer to that question. </a:t>
            </a:r>
            <a:r>
              <a:rPr lang="en-US" dirty="0" smtClean="0"/>
              <a:t>You</a:t>
            </a:r>
            <a:r>
              <a:rPr lang="en-US" baseline="0" dirty="0" smtClean="0"/>
              <a:t> see, </a:t>
            </a:r>
            <a:r>
              <a:rPr lang="en-US" dirty="0" smtClean="0"/>
              <a:t>I study distant stars by 'listening' to the sound trapped in their interiors. This novel technique, called</a:t>
            </a:r>
            <a:r>
              <a:rPr lang="en-US" baseline="0" dirty="0" smtClean="0"/>
              <a:t> </a:t>
            </a:r>
            <a:r>
              <a:rPr lang="en-US" dirty="0" err="1" smtClean="0"/>
              <a:t>asteroseismology</a:t>
            </a:r>
            <a:r>
              <a:rPr lang="en-US" dirty="0" smtClean="0"/>
              <a:t>, allows astronomers to take measurements of a star's vital characteristics (such as its mass, size and age),</a:t>
            </a:r>
            <a:r>
              <a:rPr lang="en-US" baseline="0" dirty="0" smtClean="0"/>
              <a:t> and</a:t>
            </a:r>
            <a:r>
              <a:rPr lang="en-US" dirty="0" smtClean="0"/>
              <a:t> with this information at hand we are then able to </a:t>
            </a:r>
            <a:r>
              <a:rPr lang="en-US" dirty="0" err="1" smtClean="0"/>
              <a:t>characterise</a:t>
            </a:r>
            <a:r>
              <a:rPr lang="en-US" dirty="0" smtClean="0"/>
              <a:t> any planets in orbit around the star with unprecedented precision. Therefore, the title of my talk: The music of the stars and the search for new worlds.</a:t>
            </a:r>
            <a:endParaRPr lang="pt-P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BDAFF-AED7-9C4B-9C80-17D17D4BB66A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launch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NASA </a:t>
            </a:r>
            <a:r>
              <a:rPr lang="pt-PT" baseline="0" dirty="0" err="1" smtClean="0"/>
              <a:t>Kepler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satellite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back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in</a:t>
            </a:r>
            <a:r>
              <a:rPr lang="pt-PT" baseline="0" dirty="0" smtClean="0"/>
              <a:t> 2009 </a:t>
            </a:r>
            <a:r>
              <a:rPr lang="pt-PT" baseline="0" dirty="0" err="1" smtClean="0"/>
              <a:t>triggered</a:t>
            </a:r>
            <a:r>
              <a:rPr lang="pt-PT" baseline="0" dirty="0" smtClean="0"/>
              <a:t> a </a:t>
            </a:r>
            <a:r>
              <a:rPr lang="pt-PT" baseline="0" dirty="0" err="1" smtClean="0"/>
              <a:t>revolution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field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asteroseismology</a:t>
            </a:r>
            <a:r>
              <a:rPr lang="pt-PT" baseline="0" dirty="0" smtClean="0"/>
              <a:t>.</a:t>
            </a:r>
          </a:p>
          <a:p>
            <a:endParaRPr lang="pt-PT" baseline="0" dirty="0" smtClean="0"/>
          </a:p>
          <a:p>
            <a:r>
              <a:rPr lang="pt-PT" baseline="0" dirty="0" err="1" smtClean="0"/>
              <a:t>Kepler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operates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Earth-trailing</a:t>
            </a:r>
            <a:r>
              <a:rPr lang="pt-PT" baseline="0" dirty="0" smtClean="0"/>
              <a:t> </a:t>
            </a:r>
            <a:r>
              <a:rPr lang="pt-PT" baseline="0" dirty="0" err="1" smtClean="0"/>
              <a:t>heliocentric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orbit</a:t>
            </a:r>
            <a:r>
              <a:rPr lang="pt-PT" baseline="0" dirty="0" smtClean="0"/>
              <a:t>. </a:t>
            </a:r>
            <a:r>
              <a:rPr lang="pt-PT" baseline="0" dirty="0" err="1" smtClean="0"/>
              <a:t>It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consists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a 1-meter </a:t>
            </a:r>
            <a:r>
              <a:rPr lang="pt-PT" baseline="0" dirty="0" err="1" smtClean="0"/>
              <a:t>aperture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photometer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capable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producing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observations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with</a:t>
            </a:r>
            <a:r>
              <a:rPr lang="pt-PT" baseline="0" dirty="0" smtClean="0"/>
              <a:t> a </a:t>
            </a:r>
            <a:r>
              <a:rPr lang="pt-PT" baseline="0" dirty="0" err="1" smtClean="0"/>
              <a:t>precision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a </a:t>
            </a:r>
            <a:r>
              <a:rPr lang="pt-PT" baseline="0" dirty="0" err="1" smtClean="0"/>
              <a:t>few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parts-per-million</a:t>
            </a:r>
            <a:r>
              <a:rPr lang="pt-PT" baseline="0" dirty="0" smtClean="0"/>
              <a:t>. </a:t>
            </a:r>
            <a:r>
              <a:rPr lang="pt-PT" baseline="0" dirty="0" err="1" smtClean="0"/>
              <a:t>That’s</a:t>
            </a:r>
            <a:r>
              <a:rPr lang="pt-PT" baseline="0" dirty="0" smtClean="0"/>
              <a:t> a </a:t>
            </a:r>
            <a:r>
              <a:rPr lang="pt-PT" baseline="0" dirty="0" err="1" smtClean="0"/>
              <a:t>precision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1 cm </a:t>
            </a:r>
            <a:r>
              <a:rPr lang="pt-PT" baseline="0" dirty="0" err="1" smtClean="0"/>
              <a:t>in</a:t>
            </a:r>
            <a:r>
              <a:rPr lang="pt-PT" baseline="0" dirty="0" smtClean="0"/>
              <a:t> 10 km. </a:t>
            </a:r>
            <a:r>
              <a:rPr lang="pt-PT" baseline="0" dirty="0" err="1" smtClean="0"/>
              <a:t>So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unlike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Doppler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shift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measurements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made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BiSON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Kepler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looks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tiny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variations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in</a:t>
            </a:r>
            <a:r>
              <a:rPr lang="pt-PT" baseline="0" dirty="0" smtClean="0"/>
              <a:t> a </a:t>
            </a:r>
            <a:r>
              <a:rPr lang="pt-PT" baseline="0" dirty="0" err="1" smtClean="0"/>
              <a:t>star’s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brightness</a:t>
            </a:r>
            <a:r>
              <a:rPr lang="pt-PT" baseline="0" dirty="0" smtClean="0"/>
              <a:t>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BDAFF-AED7-9C4B-9C80-17D17D4BB66A}" type="slidenum">
              <a:rPr lang="pt-PT" smtClean="0"/>
              <a:pPr/>
              <a:t>10</a:t>
            </a:fld>
            <a:endParaRPr lang="pt-P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err="1" smtClean="0"/>
              <a:t>Kepler</a:t>
            </a:r>
            <a:r>
              <a:rPr lang="pt-PT" dirty="0" smtClean="0"/>
              <a:t> </a:t>
            </a:r>
            <a:r>
              <a:rPr lang="pt-PT" dirty="0" err="1" smtClean="0"/>
              <a:t>was</a:t>
            </a:r>
            <a:r>
              <a:rPr lang="pt-PT" dirty="0" smtClean="0"/>
              <a:t> </a:t>
            </a:r>
            <a:r>
              <a:rPr lang="pt-PT" dirty="0" err="1" smtClean="0"/>
              <a:t>designed</a:t>
            </a:r>
            <a:r>
              <a:rPr lang="pt-PT" dirty="0" smtClean="0"/>
              <a:t> to </a:t>
            </a:r>
            <a:r>
              <a:rPr lang="pt-PT" dirty="0" err="1" smtClean="0"/>
              <a:t>survey</a:t>
            </a:r>
            <a:r>
              <a:rPr lang="pt-PT" dirty="0" smtClean="0"/>
              <a:t> a </a:t>
            </a:r>
            <a:r>
              <a:rPr lang="pt-PT" dirty="0" err="1" smtClean="0"/>
              <a:t>small</a:t>
            </a:r>
            <a:r>
              <a:rPr lang="pt-PT" baseline="0" dirty="0" smtClean="0"/>
              <a:t> patch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Milky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Way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northern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constellation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Cygnus</a:t>
            </a:r>
            <a:r>
              <a:rPr lang="pt-PT" baseline="0" dirty="0" smtClean="0"/>
              <a:t>. </a:t>
            </a:r>
            <a:r>
              <a:rPr lang="pt-PT" baseline="0" dirty="0" err="1" smtClean="0"/>
              <a:t>Its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primary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goal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was</a:t>
            </a:r>
            <a:r>
              <a:rPr lang="pt-PT" baseline="0" dirty="0" smtClean="0"/>
              <a:t> to </a:t>
            </a:r>
            <a:r>
              <a:rPr lang="pt-PT" baseline="0" dirty="0" err="1" smtClean="0"/>
              <a:t>discover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Earth-like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planets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orbiting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other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stars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to </a:t>
            </a:r>
            <a:r>
              <a:rPr lang="pt-PT" baseline="0" dirty="0" err="1" smtClean="0"/>
              <a:t>estimate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rate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occurrence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such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planets</a:t>
            </a:r>
            <a:r>
              <a:rPr lang="pt-PT" baseline="0" dirty="0" smtClean="0"/>
              <a:t>. To </a:t>
            </a:r>
            <a:r>
              <a:rPr lang="pt-PT" baseline="0" dirty="0" err="1" smtClean="0"/>
              <a:t>that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end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Kepler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monitored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brightness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over</a:t>
            </a:r>
            <a:r>
              <a:rPr lang="pt-PT" baseline="0" dirty="0" smtClean="0"/>
              <a:t> 150,000 </a:t>
            </a:r>
            <a:r>
              <a:rPr lang="pt-PT" baseline="0" dirty="0" err="1" smtClean="0"/>
              <a:t>stars</a:t>
            </a:r>
            <a:r>
              <a:rPr lang="pt-PT" baseline="0" dirty="0" smtClean="0"/>
              <a:t>.</a:t>
            </a:r>
          </a:p>
          <a:p>
            <a:endParaRPr lang="pt-PT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high-quality</a:t>
            </a:r>
            <a:r>
              <a:rPr lang="pt-PT" baseline="0" dirty="0" smtClean="0"/>
              <a:t> data </a:t>
            </a:r>
            <a:r>
              <a:rPr lang="pt-PT" baseline="0" dirty="0" err="1" smtClean="0"/>
              <a:t>provided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Kepler</a:t>
            </a:r>
            <a:r>
              <a:rPr lang="pt-PT" baseline="0" dirty="0" smtClean="0"/>
              <a:t> are </a:t>
            </a:r>
            <a:r>
              <a:rPr lang="pt-PT" baseline="0" dirty="0" err="1" smtClean="0"/>
              <a:t>also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well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suited</a:t>
            </a:r>
            <a:r>
              <a:rPr lang="pt-PT" baseline="0" dirty="0" smtClean="0"/>
              <a:t> for </a:t>
            </a:r>
            <a:r>
              <a:rPr lang="pt-PT" baseline="0" dirty="0" err="1" smtClean="0"/>
              <a:t>conducting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asteroseismic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studies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stars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showing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solar-like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oscillations</a:t>
            </a:r>
            <a:r>
              <a:rPr lang="pt-PT" baseline="0" dirty="0" smtClean="0"/>
              <a:t>. </a:t>
            </a:r>
            <a:r>
              <a:rPr lang="pt-PT" baseline="0" dirty="0" err="1" smtClean="0"/>
              <a:t>In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fact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solar-like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oscillations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have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been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detected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Kepler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several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thousand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main-sequence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subgiant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red-giant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stars</a:t>
            </a:r>
            <a:r>
              <a:rPr lang="pt-PT" baseline="0" dirty="0" smtClean="0"/>
              <a:t>.</a:t>
            </a:r>
          </a:p>
          <a:p>
            <a:endParaRPr lang="pt-P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BDAFF-AED7-9C4B-9C80-17D17D4BB66A}" type="slidenum">
              <a:rPr lang="pt-PT" smtClean="0"/>
              <a:pPr/>
              <a:t>11</a:t>
            </a:fld>
            <a:endParaRPr lang="pt-P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err="1" smtClean="0"/>
              <a:t>So</a:t>
            </a:r>
            <a:r>
              <a:rPr lang="pt-PT" dirty="0" smtClean="0"/>
              <a:t> </a:t>
            </a:r>
            <a:r>
              <a:rPr lang="pt-PT" dirty="0" err="1" smtClean="0"/>
              <a:t>let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u</a:t>
            </a:r>
            <a:r>
              <a:rPr lang="pt-PT" dirty="0" err="1" smtClean="0"/>
              <a:t>s</a:t>
            </a:r>
            <a:r>
              <a:rPr lang="pt-PT" dirty="0" smtClean="0"/>
              <a:t> </a:t>
            </a:r>
            <a:r>
              <a:rPr lang="pt-PT" dirty="0" err="1" smtClean="0"/>
              <a:t>go</a:t>
            </a:r>
            <a:r>
              <a:rPr lang="pt-PT" dirty="0" smtClean="0"/>
              <a:t> </a:t>
            </a:r>
            <a:r>
              <a:rPr lang="pt-PT" dirty="0" err="1" smtClean="0"/>
              <a:t>back</a:t>
            </a:r>
            <a:r>
              <a:rPr lang="pt-PT" dirty="0" smtClean="0"/>
              <a:t> to </a:t>
            </a:r>
            <a:r>
              <a:rPr lang="pt-PT" dirty="0" err="1" smtClean="0"/>
              <a:t>the</a:t>
            </a:r>
            <a:r>
              <a:rPr lang="pt-PT" dirty="0" smtClean="0"/>
              <a:t> musical </a:t>
            </a:r>
            <a:r>
              <a:rPr lang="pt-PT" dirty="0" err="1" smtClean="0"/>
              <a:t>instrument</a:t>
            </a:r>
            <a:r>
              <a:rPr lang="pt-PT" dirty="0" smtClean="0"/>
              <a:t> </a:t>
            </a:r>
            <a:r>
              <a:rPr lang="pt-PT" dirty="0" err="1" smtClean="0"/>
              <a:t>analogy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baseline="0" dirty="0" smtClean="0"/>
              <a:t>for a </a:t>
            </a:r>
            <a:r>
              <a:rPr lang="pt-PT" baseline="0" dirty="0" err="1" smtClean="0"/>
              <a:t>moment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let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us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associate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Sun </a:t>
            </a:r>
            <a:r>
              <a:rPr lang="pt-PT" baseline="0" smtClean="0"/>
              <a:t>with </a:t>
            </a:r>
            <a:r>
              <a:rPr lang="pt-PT" baseline="0" dirty="0" smtClean="0"/>
              <a:t>a </a:t>
            </a:r>
            <a:r>
              <a:rPr lang="pt-PT" baseline="0" dirty="0" err="1" smtClean="0"/>
              <a:t>trumpet</a:t>
            </a:r>
            <a:r>
              <a:rPr lang="pt-PT" dirty="0" smtClean="0"/>
              <a:t>.</a:t>
            </a:r>
            <a:r>
              <a:rPr lang="pt-PT" baseline="0" dirty="0" smtClean="0"/>
              <a:t> </a:t>
            </a:r>
            <a:r>
              <a:rPr lang="pt-PT" baseline="0" dirty="0" err="1" smtClean="0"/>
              <a:t>Let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us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hear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once</a:t>
            </a:r>
            <a:r>
              <a:rPr lang="pt-PT" baseline="0" dirty="0" smtClean="0"/>
              <a:t> more </a:t>
            </a:r>
            <a:r>
              <a:rPr lang="pt-PT" baseline="0" dirty="0" err="1" smtClean="0"/>
              <a:t>how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Sun </a:t>
            </a:r>
            <a:r>
              <a:rPr lang="pt-PT" baseline="0" dirty="0" err="1" smtClean="0"/>
              <a:t>sounds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like</a:t>
            </a:r>
            <a:r>
              <a:rPr lang="pt-PT" baseline="0" dirty="0" smtClean="0"/>
              <a:t>...</a:t>
            </a:r>
            <a:endParaRPr lang="pt-P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BDAFF-AED7-9C4B-9C80-17D17D4BB66A}" type="slidenum">
              <a:rPr lang="pt-PT" smtClean="0"/>
              <a:pPr/>
              <a:t>12</a:t>
            </a:fld>
            <a:endParaRPr lang="pt-P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how</a:t>
            </a:r>
            <a:r>
              <a:rPr lang="pt-PT" dirty="0" smtClean="0"/>
              <a:t> does a </a:t>
            </a:r>
            <a:r>
              <a:rPr lang="pt-PT" dirty="0" err="1" smtClean="0"/>
              <a:t>star</a:t>
            </a:r>
            <a:r>
              <a:rPr lang="pt-PT" dirty="0" smtClean="0"/>
              <a:t> </a:t>
            </a:r>
            <a:r>
              <a:rPr lang="pt-PT" dirty="0" err="1" smtClean="0"/>
              <a:t>smaller</a:t>
            </a:r>
            <a:r>
              <a:rPr lang="pt-PT" dirty="0" smtClean="0"/>
              <a:t> </a:t>
            </a:r>
            <a:r>
              <a:rPr lang="pt-PT" dirty="0" err="1" smtClean="0"/>
              <a:t>than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Sun </a:t>
            </a:r>
            <a:r>
              <a:rPr lang="pt-PT" dirty="0" err="1" smtClean="0"/>
              <a:t>sound</a:t>
            </a:r>
            <a:r>
              <a:rPr lang="pt-PT" dirty="0" smtClean="0"/>
              <a:t> </a:t>
            </a:r>
            <a:r>
              <a:rPr lang="pt-PT" dirty="0" err="1" smtClean="0"/>
              <a:t>like</a:t>
            </a:r>
            <a:r>
              <a:rPr lang="pt-PT" dirty="0" smtClean="0"/>
              <a:t>? </a:t>
            </a:r>
            <a:r>
              <a:rPr lang="pt-PT" dirty="0" err="1" smtClean="0"/>
              <a:t>Well</a:t>
            </a:r>
            <a:r>
              <a:rPr lang="pt-PT" dirty="0" smtClean="0"/>
              <a:t>, </a:t>
            </a:r>
            <a:r>
              <a:rPr lang="pt-PT" baseline="0" dirty="0" err="1" smtClean="0"/>
              <a:t>different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instruments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have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distinct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recognizable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pitches</a:t>
            </a:r>
            <a:r>
              <a:rPr lang="pt-PT" baseline="0" dirty="0" smtClean="0"/>
              <a:t>. </a:t>
            </a:r>
            <a:r>
              <a:rPr lang="pt-PT" dirty="0" err="1" smtClean="0"/>
              <a:t>Just</a:t>
            </a:r>
            <a:r>
              <a:rPr lang="pt-PT" dirty="0" smtClean="0"/>
              <a:t> </a:t>
            </a:r>
            <a:r>
              <a:rPr lang="pt-PT" dirty="0" err="1" smtClean="0"/>
              <a:t>like</a:t>
            </a:r>
            <a:r>
              <a:rPr lang="pt-PT" dirty="0" smtClean="0"/>
              <a:t> a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cornet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has</a:t>
            </a:r>
            <a:r>
              <a:rPr lang="pt-PT" baseline="0" dirty="0" smtClean="0"/>
              <a:t> a </a:t>
            </a:r>
            <a:r>
              <a:rPr lang="pt-PT" baseline="0" dirty="0" err="1" smtClean="0"/>
              <a:t>higher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pitch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than</a:t>
            </a:r>
            <a:r>
              <a:rPr lang="pt-PT" baseline="0" dirty="0" smtClean="0"/>
              <a:t> a </a:t>
            </a:r>
            <a:r>
              <a:rPr lang="pt-PT" baseline="0" dirty="0" err="1" smtClean="0"/>
              <a:t>trumpet</a:t>
            </a:r>
            <a:r>
              <a:rPr lang="pt-PT" baseline="0" dirty="0" smtClean="0"/>
              <a:t>, a </a:t>
            </a:r>
            <a:r>
              <a:rPr lang="pt-PT" baseline="0" dirty="0" err="1" smtClean="0"/>
              <a:t>star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smaller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than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Sun </a:t>
            </a:r>
            <a:r>
              <a:rPr lang="pt-PT" baseline="0" dirty="0" err="1" smtClean="0"/>
              <a:t>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expected</a:t>
            </a:r>
            <a:r>
              <a:rPr lang="pt-PT" baseline="0" dirty="0" smtClean="0"/>
              <a:t> to </a:t>
            </a:r>
            <a:r>
              <a:rPr lang="pt-PT" baseline="0" dirty="0" err="1" smtClean="0"/>
              <a:t>display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higher-pitch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overtones</a:t>
            </a:r>
            <a:r>
              <a:rPr lang="pt-PT" baseline="0" dirty="0" smtClean="0"/>
              <a:t>.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that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exactly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what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we</a:t>
            </a:r>
            <a:r>
              <a:rPr lang="pt-PT" baseline="0" dirty="0" smtClean="0"/>
              <a:t> observe. </a:t>
            </a:r>
            <a:r>
              <a:rPr lang="pt-PT" baseline="0" dirty="0" err="1" smtClean="0"/>
              <a:t>This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how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orange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dwarf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star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sounds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like</a:t>
            </a:r>
            <a:r>
              <a:rPr lang="pt-PT" baseline="0" dirty="0" smtClean="0"/>
              <a:t>...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BDAFF-AED7-9C4B-9C80-17D17D4BB66A}" type="slidenum">
              <a:rPr lang="pt-PT" smtClean="0"/>
              <a:pPr/>
              <a:t>13</a:t>
            </a:fld>
            <a:endParaRPr lang="pt-P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err="1" smtClean="0"/>
              <a:t>The</a:t>
            </a:r>
            <a:r>
              <a:rPr lang="pt-PT" dirty="0" smtClean="0"/>
              <a:t> converse </a:t>
            </a:r>
            <a:r>
              <a:rPr lang="pt-PT" dirty="0" err="1" smtClean="0"/>
              <a:t>is</a:t>
            </a:r>
            <a:r>
              <a:rPr lang="pt-PT" dirty="0" smtClean="0"/>
              <a:t> </a:t>
            </a:r>
            <a:r>
              <a:rPr lang="pt-PT" dirty="0" err="1" smtClean="0"/>
              <a:t>also</a:t>
            </a:r>
            <a:r>
              <a:rPr lang="pt-PT" dirty="0" smtClean="0"/>
              <a:t> </a:t>
            </a:r>
            <a:r>
              <a:rPr lang="pt-PT" dirty="0" err="1" smtClean="0"/>
              <a:t>true</a:t>
            </a:r>
            <a:r>
              <a:rPr lang="pt-PT" dirty="0" smtClean="0"/>
              <a:t>. </a:t>
            </a:r>
            <a:r>
              <a:rPr lang="pt-PT" dirty="0" err="1" smtClean="0"/>
              <a:t>If</a:t>
            </a:r>
            <a:r>
              <a:rPr lang="pt-PT" dirty="0" smtClean="0"/>
              <a:t> </a:t>
            </a:r>
            <a:r>
              <a:rPr lang="pt-PT" dirty="0" err="1" smtClean="0"/>
              <a:t>we</a:t>
            </a:r>
            <a:r>
              <a:rPr lang="pt-PT" dirty="0" smtClean="0"/>
              <a:t> </a:t>
            </a:r>
            <a:r>
              <a:rPr lang="pt-PT" dirty="0" err="1" smtClean="0"/>
              <a:t>consider</a:t>
            </a:r>
            <a:r>
              <a:rPr lang="pt-PT" dirty="0" smtClean="0"/>
              <a:t> a </a:t>
            </a:r>
            <a:r>
              <a:rPr lang="pt-PT" dirty="0" err="1" smtClean="0"/>
              <a:t>star</a:t>
            </a:r>
            <a:r>
              <a:rPr lang="pt-PT" dirty="0" smtClean="0"/>
              <a:t> </a:t>
            </a:r>
            <a:r>
              <a:rPr lang="pt-PT" dirty="0" err="1" smtClean="0"/>
              <a:t>larger</a:t>
            </a:r>
            <a:r>
              <a:rPr lang="pt-PT" dirty="0" smtClean="0"/>
              <a:t> </a:t>
            </a:r>
            <a:r>
              <a:rPr lang="pt-PT" dirty="0" err="1" smtClean="0"/>
              <a:t>than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Sun</a:t>
            </a:r>
            <a:r>
              <a:rPr lang="pt-PT" dirty="0" smtClean="0"/>
              <a:t> (</a:t>
            </a:r>
            <a:r>
              <a:rPr lang="pt-PT" baseline="0" dirty="0" err="1" smtClean="0"/>
              <a:t>say</a:t>
            </a:r>
            <a:r>
              <a:rPr lang="pt-PT" baseline="0" dirty="0" smtClean="0"/>
              <a:t>, a tuba </a:t>
            </a:r>
            <a:r>
              <a:rPr lang="pt-PT" baseline="0" dirty="0" err="1" smtClean="0"/>
              <a:t>in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our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analogy</a:t>
            </a:r>
            <a:r>
              <a:rPr lang="pt-PT" dirty="0" smtClean="0"/>
              <a:t>),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will</a:t>
            </a:r>
            <a:r>
              <a:rPr lang="pt-PT" baseline="0" dirty="0" smtClean="0"/>
              <a:t> observe </a:t>
            </a:r>
            <a:r>
              <a:rPr lang="pt-PT" baseline="0" dirty="0" err="1" smtClean="0"/>
              <a:t>lower-pitch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overtones</a:t>
            </a:r>
            <a:r>
              <a:rPr lang="pt-PT" baseline="0" dirty="0" smtClean="0"/>
              <a:t>. </a:t>
            </a:r>
            <a:r>
              <a:rPr lang="pt-PT" baseline="0" dirty="0" err="1" smtClean="0"/>
              <a:t>This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how</a:t>
            </a:r>
            <a:r>
              <a:rPr lang="pt-PT" baseline="0" dirty="0" smtClean="0"/>
              <a:t> a </a:t>
            </a:r>
            <a:r>
              <a:rPr lang="pt-PT" baseline="0" dirty="0" err="1" smtClean="0"/>
              <a:t>subgiant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star</a:t>
            </a:r>
            <a:r>
              <a:rPr lang="pt-PT" baseline="0" dirty="0" smtClean="0"/>
              <a:t> (i.e., </a:t>
            </a:r>
            <a:r>
              <a:rPr lang="pt-PT" baseline="0" dirty="0" err="1" smtClean="0"/>
              <a:t>an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evolved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star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whose</a:t>
            </a:r>
            <a:r>
              <a:rPr lang="pt-PT" baseline="0" dirty="0" smtClean="0"/>
              <a:t> envelope </a:t>
            </a:r>
            <a:r>
              <a:rPr lang="pt-PT" baseline="0" dirty="0" err="1" smtClean="0"/>
              <a:t>has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started</a:t>
            </a:r>
            <a:r>
              <a:rPr lang="pt-PT" baseline="0" dirty="0" smtClean="0"/>
              <a:t> to </a:t>
            </a:r>
            <a:r>
              <a:rPr lang="pt-PT" baseline="0" dirty="0" err="1" smtClean="0"/>
              <a:t>expand</a:t>
            </a:r>
            <a:r>
              <a:rPr lang="pt-PT" baseline="0" dirty="0" smtClean="0"/>
              <a:t>) </a:t>
            </a:r>
            <a:r>
              <a:rPr lang="pt-PT" baseline="0" dirty="0" err="1" smtClean="0"/>
              <a:t>sounds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like</a:t>
            </a:r>
            <a:r>
              <a:rPr lang="pt-PT" baseline="0" dirty="0" smtClean="0"/>
              <a:t>...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aseline="0" dirty="0" err="1" smtClean="0"/>
              <a:t>By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now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it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should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clear</a:t>
            </a:r>
            <a:r>
              <a:rPr lang="pt-PT" baseline="0" dirty="0" smtClean="0"/>
              <a:t> to </a:t>
            </a:r>
            <a:r>
              <a:rPr lang="pt-PT" baseline="0" dirty="0" err="1" smtClean="0"/>
              <a:t>you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that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asteroseismology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can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give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us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detailed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information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about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size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a </a:t>
            </a:r>
            <a:r>
              <a:rPr lang="pt-PT" baseline="0" dirty="0" err="1" smtClean="0"/>
              <a:t>star</a:t>
            </a:r>
            <a:r>
              <a:rPr lang="pt-PT" baseline="0" dirty="0" smtClean="0"/>
              <a:t>.</a:t>
            </a:r>
            <a:endParaRPr lang="pt-PT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 smtClean="0"/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BDAFF-AED7-9C4B-9C80-17D17D4BB66A}" type="slidenum">
              <a:rPr lang="pt-PT" smtClean="0"/>
              <a:pPr/>
              <a:t>14</a:t>
            </a:fld>
            <a:endParaRPr lang="pt-P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err="1" smtClean="0"/>
              <a:t>Let</a:t>
            </a:r>
            <a:r>
              <a:rPr lang="pt-PT" dirty="0" smtClean="0"/>
              <a:t> </a:t>
            </a:r>
            <a:r>
              <a:rPr lang="pt-PT" dirty="0" err="1" smtClean="0"/>
              <a:t>us</a:t>
            </a:r>
            <a:r>
              <a:rPr lang="pt-PT" dirty="0" smtClean="0"/>
              <a:t> </a:t>
            </a:r>
            <a:r>
              <a:rPr lang="pt-PT" dirty="0" err="1" smtClean="0"/>
              <a:t>now</a:t>
            </a:r>
            <a:r>
              <a:rPr lang="pt-PT" dirty="0" smtClean="0"/>
              <a:t> </a:t>
            </a:r>
            <a:r>
              <a:rPr lang="pt-PT" dirty="0" err="1" smtClean="0"/>
              <a:t>look</a:t>
            </a:r>
            <a:r>
              <a:rPr lang="pt-PT" dirty="0" smtClean="0"/>
              <a:t> </a:t>
            </a:r>
            <a:r>
              <a:rPr lang="pt-PT" dirty="0" err="1" smtClean="0"/>
              <a:t>at</a:t>
            </a:r>
            <a:r>
              <a:rPr lang="pt-PT" dirty="0" smtClean="0"/>
              <a:t> a </a:t>
            </a:r>
            <a:r>
              <a:rPr lang="pt-PT" dirty="0" err="1" smtClean="0"/>
              <a:t>sequence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spectra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belonging</a:t>
            </a:r>
            <a:r>
              <a:rPr lang="pt-PT" baseline="0" dirty="0" smtClean="0"/>
              <a:t> to </a:t>
            </a:r>
            <a:r>
              <a:rPr lang="pt-PT" baseline="0" dirty="0" err="1" smtClean="0"/>
              <a:t>solar-mass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stars</a:t>
            </a:r>
            <a:r>
              <a:rPr lang="pt-PT" baseline="0" dirty="0" smtClean="0"/>
              <a:t> as </a:t>
            </a:r>
            <a:r>
              <a:rPr lang="pt-PT" baseline="0" dirty="0" err="1" smtClean="0"/>
              <a:t>observed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Kepler</a:t>
            </a:r>
            <a:r>
              <a:rPr lang="pt-PT" baseline="0" dirty="0" smtClean="0"/>
              <a:t>. As a </a:t>
            </a:r>
            <a:r>
              <a:rPr lang="pt-PT" baseline="0" dirty="0" err="1" smtClean="0"/>
              <a:t>solar-mass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star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gets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older</a:t>
            </a:r>
            <a:r>
              <a:rPr lang="pt-PT" baseline="0" dirty="0" smtClean="0"/>
              <a:t> (</a:t>
            </a:r>
            <a:r>
              <a:rPr lang="pt-PT" baseline="0" dirty="0" err="1" smtClean="0"/>
              <a:t>click</a:t>
            </a:r>
            <a:r>
              <a:rPr lang="pt-PT" baseline="0" dirty="0" smtClean="0"/>
              <a:t>), </a:t>
            </a:r>
            <a:r>
              <a:rPr lang="pt-PT" baseline="0" dirty="0" err="1" smtClean="0"/>
              <a:t>so</a:t>
            </a:r>
            <a:r>
              <a:rPr lang="pt-PT" baseline="0" dirty="0" smtClean="0"/>
              <a:t> does </a:t>
            </a:r>
            <a:r>
              <a:rPr lang="pt-PT" baseline="0" dirty="0" err="1" smtClean="0"/>
              <a:t>its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size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increase</a:t>
            </a:r>
            <a:r>
              <a:rPr lang="pt-PT" baseline="0" dirty="0" smtClean="0"/>
              <a:t>, as </a:t>
            </a:r>
            <a:r>
              <a:rPr lang="pt-PT" baseline="0" dirty="0" err="1" smtClean="0"/>
              <a:t>it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evolves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from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being</a:t>
            </a:r>
            <a:r>
              <a:rPr lang="pt-PT" baseline="0" dirty="0" smtClean="0"/>
              <a:t> a </a:t>
            </a:r>
            <a:r>
              <a:rPr lang="pt-PT" baseline="0" dirty="0" err="1" smtClean="0"/>
              <a:t>main-sequence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star</a:t>
            </a:r>
            <a:r>
              <a:rPr lang="pt-PT" baseline="0" dirty="0" smtClean="0"/>
              <a:t>, to </a:t>
            </a:r>
            <a:r>
              <a:rPr lang="pt-PT" baseline="0" dirty="0" err="1" smtClean="0"/>
              <a:t>becoming</a:t>
            </a:r>
            <a:r>
              <a:rPr lang="pt-PT" baseline="0" dirty="0" smtClean="0"/>
              <a:t> a </a:t>
            </a:r>
            <a:r>
              <a:rPr lang="pt-PT" baseline="0" dirty="0" err="1" smtClean="0"/>
              <a:t>subgiant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later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on</a:t>
            </a:r>
            <a:r>
              <a:rPr lang="pt-PT" baseline="0" dirty="0" smtClean="0"/>
              <a:t> to </a:t>
            </a:r>
            <a:r>
              <a:rPr lang="pt-PT" baseline="0" dirty="0" err="1" smtClean="0"/>
              <a:t>becoming</a:t>
            </a:r>
            <a:r>
              <a:rPr lang="pt-PT" baseline="0" dirty="0" smtClean="0"/>
              <a:t> a </a:t>
            </a:r>
            <a:r>
              <a:rPr lang="pt-PT" baseline="0" dirty="0" err="1" smtClean="0"/>
              <a:t>red-giant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star</a:t>
            </a:r>
            <a:r>
              <a:rPr lang="pt-PT" baseline="0" dirty="0" smtClean="0"/>
              <a:t>. </a:t>
            </a:r>
            <a:r>
              <a:rPr lang="pt-PT" baseline="0" dirty="0" err="1" smtClean="0"/>
              <a:t>At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same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time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we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notice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how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frequency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its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overtones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decreases</a:t>
            </a:r>
            <a:r>
              <a:rPr lang="pt-PT" baseline="0" dirty="0" smtClean="0"/>
              <a:t>.</a:t>
            </a:r>
          </a:p>
          <a:p>
            <a:endParaRPr lang="pt-PT" baseline="0" dirty="0" smtClean="0"/>
          </a:p>
          <a:p>
            <a:r>
              <a:rPr lang="pt-PT" baseline="0" dirty="0" err="1" smtClean="0"/>
              <a:t>Asteroseismology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can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therefore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also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used</a:t>
            </a:r>
            <a:r>
              <a:rPr lang="pt-PT" baseline="0" dirty="0" smtClean="0"/>
              <a:t> as a </a:t>
            </a:r>
            <a:r>
              <a:rPr lang="pt-PT" baseline="0" dirty="0" err="1" smtClean="0"/>
              <a:t>means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evaluating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evolutionary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state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a </a:t>
            </a:r>
            <a:r>
              <a:rPr lang="pt-PT" baseline="0" dirty="0" err="1" smtClean="0"/>
              <a:t>star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thus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its</a:t>
            </a:r>
            <a:r>
              <a:rPr lang="pt-PT" baseline="0" dirty="0" smtClean="0"/>
              <a:t> 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BDAFF-AED7-9C4B-9C80-17D17D4BB66A}" type="slidenum">
              <a:rPr lang="pt-PT" smtClean="0"/>
              <a:pPr/>
              <a:t>15</a:t>
            </a:fld>
            <a:endParaRPr lang="pt-P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As </a:t>
            </a:r>
            <a:r>
              <a:rPr lang="pt-PT" baseline="0" dirty="0" err="1" smtClean="0"/>
              <a:t>mentioned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earlier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Kepler’s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primary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goal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detection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extrasolar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planets</a:t>
            </a:r>
            <a:r>
              <a:rPr lang="pt-PT" baseline="0" dirty="0" smtClean="0"/>
              <a:t>. </a:t>
            </a:r>
            <a:r>
              <a:rPr lang="pt-PT" baseline="0" dirty="0" err="1" smtClean="0"/>
              <a:t>Kepler</a:t>
            </a:r>
            <a:r>
              <a:rPr lang="pt-PT" baseline="0" dirty="0" smtClean="0"/>
              <a:t> uses precise </a:t>
            </a:r>
            <a:r>
              <a:rPr lang="pt-PT" baseline="0" dirty="0" err="1" smtClean="0"/>
              <a:t>photometry</a:t>
            </a:r>
            <a:r>
              <a:rPr lang="pt-PT" baseline="0" dirty="0" smtClean="0"/>
              <a:t> to </a:t>
            </a:r>
            <a:r>
              <a:rPr lang="pt-PT" baseline="0" dirty="0" err="1" smtClean="0"/>
              <a:t>measure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periodic</a:t>
            </a:r>
            <a:r>
              <a:rPr lang="pt-PT" baseline="0" dirty="0" smtClean="0"/>
              <a:t> </a:t>
            </a:r>
            <a:r>
              <a:rPr lang="pt-PT" baseline="0" dirty="0" err="1" smtClean="0"/>
              <a:t>dips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starlight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due</a:t>
            </a:r>
            <a:r>
              <a:rPr lang="pt-PT" baseline="0" dirty="0" smtClean="0"/>
              <a:t> to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transits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planets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across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face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their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stars</a:t>
            </a:r>
            <a:r>
              <a:rPr lang="pt-PT" baseline="0" dirty="0" smtClean="0"/>
              <a:t>. </a:t>
            </a:r>
            <a:r>
              <a:rPr lang="pt-PT" baseline="0" dirty="0" err="1" smtClean="0"/>
              <a:t>This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called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transit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detection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method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about</a:t>
            </a:r>
            <a:r>
              <a:rPr lang="pt-PT" baseline="0" dirty="0" smtClean="0"/>
              <a:t> 80%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all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extrasolar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planets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known</a:t>
            </a:r>
            <a:r>
              <a:rPr lang="pt-PT" baseline="0" dirty="0" smtClean="0"/>
              <a:t> to date </a:t>
            </a:r>
            <a:r>
              <a:rPr lang="pt-PT" baseline="0" dirty="0" err="1" smtClean="0"/>
              <a:t>have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been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detected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using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method</a:t>
            </a:r>
            <a:r>
              <a:rPr lang="pt-PT" baseline="0" dirty="0" smtClean="0"/>
              <a:t>. </a:t>
            </a:r>
          </a:p>
          <a:p>
            <a:endParaRPr lang="pt-PT" baseline="0" dirty="0" smtClean="0"/>
          </a:p>
          <a:p>
            <a:r>
              <a:rPr lang="pt-PT" baseline="0" dirty="0" err="1" smtClean="0"/>
              <a:t>Transit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observations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being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indirect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detection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method</a:t>
            </a:r>
            <a:r>
              <a:rPr lang="pt-PT" baseline="0" dirty="0" smtClean="0"/>
              <a:t> are, </a:t>
            </a:r>
            <a:r>
              <a:rPr lang="pt-PT" baseline="0" dirty="0" err="1" smtClean="0"/>
              <a:t>however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only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capable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providing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planetary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properties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relative</a:t>
            </a:r>
            <a:r>
              <a:rPr lang="pt-PT" baseline="0" dirty="0" smtClean="0"/>
              <a:t> to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properties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parent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star</a:t>
            </a:r>
            <a:r>
              <a:rPr lang="pt-PT" baseline="0" dirty="0" smtClean="0"/>
              <a:t>.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here</a:t>
            </a:r>
            <a:r>
              <a:rPr lang="pt-PT" baseline="0" dirty="0" smtClean="0"/>
              <a:t> resides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importance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synergy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between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asteroseismology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exoplanetary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science</a:t>
            </a:r>
            <a:r>
              <a:rPr lang="pt-PT" baseline="0" dirty="0" smtClean="0"/>
              <a:t>. To </a:t>
            </a:r>
            <a:r>
              <a:rPr lang="pt-PT" baseline="0" dirty="0" err="1" smtClean="0"/>
              <a:t>be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specific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asteroseismology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can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used</a:t>
            </a:r>
            <a:r>
              <a:rPr lang="pt-PT" baseline="0" dirty="0" smtClean="0"/>
              <a:t> to </a:t>
            </a:r>
            <a:r>
              <a:rPr lang="pt-PT" baseline="0" dirty="0" err="1" smtClean="0"/>
              <a:t>precisely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characterize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host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star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thus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allow</a:t>
            </a:r>
            <a:r>
              <a:rPr lang="pt-PT" baseline="0" dirty="0" smtClean="0"/>
              <a:t> for </a:t>
            </a:r>
            <a:r>
              <a:rPr lang="pt-PT" baseline="0" dirty="0" err="1" smtClean="0"/>
              <a:t>inferences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absolute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properties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its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planetary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companions</a:t>
            </a:r>
            <a:r>
              <a:rPr lang="pt-PT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BDAFF-AED7-9C4B-9C80-17D17D4BB66A}" type="slidenum">
              <a:rPr lang="pt-PT" smtClean="0"/>
              <a:pPr/>
              <a:t>16</a:t>
            </a:fld>
            <a:endParaRPr lang="pt-P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baseline="0" dirty="0" err="1" smtClean="0"/>
              <a:t>Kepler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has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so</a:t>
            </a:r>
            <a:r>
              <a:rPr lang="pt-PT" baseline="0" dirty="0" smtClean="0"/>
              <a:t> </a:t>
            </a:r>
            <a:r>
              <a:rPr lang="pt-PT" baseline="0" dirty="0" err="1" smtClean="0"/>
              <a:t>far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successfully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detected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over</a:t>
            </a:r>
            <a:r>
              <a:rPr lang="pt-PT" baseline="0" dirty="0" smtClean="0"/>
              <a:t> 4,000 </a:t>
            </a:r>
            <a:r>
              <a:rPr lang="pt-PT" baseline="0" dirty="0" err="1" smtClean="0"/>
              <a:t>planet</a:t>
            </a:r>
            <a:r>
              <a:rPr lang="pt-PT" baseline="0" dirty="0" smtClean="0"/>
              <a:t> candidates,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which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approximately</a:t>
            </a:r>
            <a:r>
              <a:rPr lang="pt-PT" baseline="0" dirty="0" smtClean="0"/>
              <a:t> 40% are </a:t>
            </a:r>
            <a:r>
              <a:rPr lang="pt-PT" baseline="0" dirty="0" err="1" smtClean="0"/>
              <a:t>in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multiple-planet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systems</a:t>
            </a:r>
            <a:r>
              <a:rPr lang="pt-PT" baseline="0" dirty="0" smtClean="0"/>
              <a:t>.</a:t>
            </a:r>
          </a:p>
          <a:p>
            <a:endParaRPr lang="pt-PT" baseline="0" dirty="0" smtClean="0"/>
          </a:p>
          <a:p>
            <a:r>
              <a:rPr lang="pt-PT" baseline="0" dirty="0" err="1" smtClean="0"/>
              <a:t>Plotted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here</a:t>
            </a:r>
            <a:r>
              <a:rPr lang="pt-PT" baseline="0" dirty="0" smtClean="0"/>
              <a:t> are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radii</a:t>
            </a:r>
            <a:r>
              <a:rPr lang="pt-PT" baseline="0" dirty="0" smtClean="0"/>
              <a:t> (</a:t>
            </a:r>
            <a:r>
              <a:rPr lang="pt-PT" baseline="0" dirty="0" err="1" smtClean="0"/>
              <a:t>in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terms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Earth</a:t>
            </a:r>
            <a:r>
              <a:rPr lang="pt-PT" baseline="0" dirty="0" smtClean="0"/>
              <a:t> </a:t>
            </a:r>
            <a:r>
              <a:rPr lang="pt-PT" baseline="0" dirty="0" err="1" smtClean="0"/>
              <a:t>radii</a:t>
            </a:r>
            <a:r>
              <a:rPr lang="pt-PT" baseline="0" dirty="0" smtClean="0"/>
              <a:t>)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all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planet</a:t>
            </a:r>
            <a:r>
              <a:rPr lang="pt-PT" baseline="0" dirty="0" smtClean="0"/>
              <a:t> candidates </a:t>
            </a:r>
            <a:r>
              <a:rPr lang="pt-PT" baseline="0" dirty="0" err="1" smtClean="0"/>
              <a:t>detected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Kepler</a:t>
            </a:r>
            <a:r>
              <a:rPr lang="pt-PT" baseline="0" dirty="0" smtClean="0"/>
              <a:t> as a </a:t>
            </a:r>
            <a:r>
              <a:rPr lang="pt-PT" baseline="0" dirty="0" err="1" smtClean="0"/>
              <a:t>function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their</a:t>
            </a:r>
            <a:r>
              <a:rPr lang="pt-PT" baseline="0" dirty="0" smtClean="0"/>
              <a:t> orbital </a:t>
            </a:r>
            <a:r>
              <a:rPr lang="pt-PT" baseline="0" dirty="0" err="1" smtClean="0"/>
              <a:t>periods</a:t>
            </a:r>
            <a:r>
              <a:rPr lang="pt-PT" baseline="0" dirty="0" smtClean="0"/>
              <a:t>.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most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enigmatic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aspect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plot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fact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that</a:t>
            </a:r>
            <a:r>
              <a:rPr lang="pt-PT" baseline="0" dirty="0" smtClean="0"/>
              <a:t> 3/4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all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planet</a:t>
            </a:r>
            <a:r>
              <a:rPr lang="pt-PT" baseline="0" dirty="0" smtClean="0"/>
              <a:t> candidates </a:t>
            </a:r>
            <a:r>
              <a:rPr lang="pt-PT" baseline="0" dirty="0" err="1" smtClean="0"/>
              <a:t>have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sizes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ranging</a:t>
            </a:r>
            <a:r>
              <a:rPr lang="pt-PT" baseline="0" dirty="0" smtClean="0"/>
              <a:t> </a:t>
            </a:r>
            <a:r>
              <a:rPr lang="pt-PT" baseline="0" dirty="0" err="1" smtClean="0"/>
              <a:t>from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that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Earth</a:t>
            </a:r>
            <a:r>
              <a:rPr lang="pt-PT" baseline="0" dirty="0" smtClean="0"/>
              <a:t> to </a:t>
            </a:r>
            <a:r>
              <a:rPr lang="pt-PT" baseline="0" dirty="0" err="1" smtClean="0"/>
              <a:t>that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Neptune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which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nearly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four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times</a:t>
            </a:r>
            <a:r>
              <a:rPr lang="pt-PT" baseline="0" dirty="0" smtClean="0"/>
              <a:t> as </a:t>
            </a:r>
            <a:r>
              <a:rPr lang="pt-PT" baseline="0" dirty="0" err="1" smtClean="0"/>
              <a:t>large</a:t>
            </a:r>
            <a:r>
              <a:rPr lang="pt-PT" baseline="0" dirty="0" smtClean="0"/>
              <a:t> as </a:t>
            </a:r>
            <a:r>
              <a:rPr lang="pt-PT" baseline="0" dirty="0" err="1" smtClean="0"/>
              <a:t>Earth</a:t>
            </a:r>
            <a:r>
              <a:rPr lang="pt-PT" baseline="0" dirty="0" smtClean="0"/>
              <a:t>. </a:t>
            </a:r>
            <a:r>
              <a:rPr lang="pt-PT" baseline="0" dirty="0" err="1" smtClean="0"/>
              <a:t>These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planets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dominate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Galactic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census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but</a:t>
            </a:r>
            <a:r>
              <a:rPr lang="pt-PT" baseline="0" dirty="0" smtClean="0"/>
              <a:t> are </a:t>
            </a:r>
            <a:r>
              <a:rPr lang="pt-PT" baseline="0" dirty="0" err="1" smtClean="0"/>
              <a:t>not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represented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our</a:t>
            </a:r>
            <a:r>
              <a:rPr lang="pt-PT" baseline="0" dirty="0" smtClean="0"/>
              <a:t> Solar </a:t>
            </a:r>
            <a:r>
              <a:rPr lang="pt-PT" baseline="0" dirty="0" err="1" smtClean="0"/>
              <a:t>System</a:t>
            </a:r>
            <a:r>
              <a:rPr lang="pt-PT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BDAFF-AED7-9C4B-9C80-17D17D4BB66A}" type="slidenum">
              <a:rPr lang="pt-PT" smtClean="0"/>
              <a:pPr/>
              <a:t>17</a:t>
            </a:fld>
            <a:endParaRPr lang="pt-P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baseline="0" dirty="0" smtClean="0"/>
              <a:t>A </a:t>
            </a:r>
            <a:r>
              <a:rPr lang="pt-PT" baseline="0" dirty="0" err="1" smtClean="0"/>
              <a:t>pertinent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question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would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be</a:t>
            </a:r>
            <a:r>
              <a:rPr lang="pt-PT" baseline="0" dirty="0" smtClean="0"/>
              <a:t> to </a:t>
            </a:r>
            <a:r>
              <a:rPr lang="pt-PT" baseline="0" dirty="0" err="1" smtClean="0"/>
              <a:t>ask</a:t>
            </a:r>
            <a:r>
              <a:rPr lang="pt-PT" baseline="0" dirty="0" smtClean="0"/>
              <a:t>: </a:t>
            </a:r>
            <a:r>
              <a:rPr lang="pt-PT" baseline="0" dirty="0" err="1" smtClean="0"/>
              <a:t>How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common</a:t>
            </a:r>
            <a:r>
              <a:rPr lang="pt-PT" baseline="0" dirty="0" smtClean="0"/>
              <a:t> are </a:t>
            </a:r>
            <a:r>
              <a:rPr lang="pt-PT" baseline="0" dirty="0" err="1" smtClean="0"/>
              <a:t>Earth-size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planets</a:t>
            </a:r>
            <a:r>
              <a:rPr lang="pt-PT" baseline="0" dirty="0" smtClean="0"/>
              <a:t>? </a:t>
            </a:r>
            <a:r>
              <a:rPr lang="pt-PT" baseline="0" dirty="0" err="1" smtClean="0"/>
              <a:t>After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correcting</a:t>
            </a:r>
            <a:r>
              <a:rPr lang="pt-PT" baseline="0" dirty="0" smtClean="0"/>
              <a:t> for </a:t>
            </a:r>
            <a:r>
              <a:rPr lang="pt-PT" baseline="0" dirty="0" err="1" smtClean="0"/>
              <a:t>false</a:t>
            </a:r>
            <a:r>
              <a:rPr lang="pt-PT" baseline="0" dirty="0" smtClean="0"/>
              <a:t> positives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for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incompleteness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Kepler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sample</a:t>
            </a:r>
            <a:r>
              <a:rPr lang="pt-PT" baseline="0" dirty="0" smtClean="0"/>
              <a:t>, a </a:t>
            </a:r>
            <a:r>
              <a:rPr lang="pt-PT" baseline="0" dirty="0" err="1" smtClean="0"/>
              <a:t>recent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analysis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showed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that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least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one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six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stars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has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Earth-size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planet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in</a:t>
            </a:r>
            <a:r>
              <a:rPr lang="pt-PT" baseline="0" dirty="0" smtClean="0"/>
              <a:t> a </a:t>
            </a:r>
            <a:r>
              <a:rPr lang="pt-PT" baseline="0" dirty="0" err="1" smtClean="0"/>
              <a:t>close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orbit</a:t>
            </a:r>
            <a:r>
              <a:rPr lang="pt-PT" baseline="0" dirty="0" smtClean="0"/>
              <a:t>. </a:t>
            </a:r>
            <a:r>
              <a:rPr lang="pt-PT" baseline="0" dirty="0" err="1" smtClean="0"/>
              <a:t>Since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Milky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Way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has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about</a:t>
            </a:r>
            <a:r>
              <a:rPr lang="pt-PT" baseline="0" dirty="0" smtClean="0"/>
              <a:t> 100 </a:t>
            </a:r>
            <a:r>
              <a:rPr lang="pt-PT" baseline="0" dirty="0" err="1" smtClean="0"/>
              <a:t>billion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stars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this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means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that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there</a:t>
            </a:r>
            <a:r>
              <a:rPr lang="pt-PT" baseline="0" dirty="0" smtClean="0"/>
              <a:t> are </a:t>
            </a:r>
            <a:r>
              <a:rPr lang="pt-PT" baseline="0" dirty="0" err="1" smtClean="0"/>
              <a:t>at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least</a:t>
            </a:r>
            <a:r>
              <a:rPr lang="pt-PT" baseline="0" dirty="0" smtClean="0"/>
              <a:t> 17 </a:t>
            </a:r>
            <a:r>
              <a:rPr lang="pt-PT" baseline="0" dirty="0" err="1" smtClean="0"/>
              <a:t>billion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Earth-size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worlds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out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there</a:t>
            </a:r>
            <a:r>
              <a:rPr lang="pt-PT" baseline="0" dirty="0" smtClean="0"/>
              <a:t>! </a:t>
            </a:r>
            <a:r>
              <a:rPr lang="pt-PT" baseline="0" dirty="0" err="1" smtClean="0"/>
              <a:t>In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our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Galaxy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alone</a:t>
            </a:r>
            <a:r>
              <a:rPr lang="pt-PT" baseline="0" dirty="0" smtClean="0"/>
              <a:t>!</a:t>
            </a:r>
          </a:p>
          <a:p>
            <a:endParaRPr lang="pt-PT" baseline="0" dirty="0" smtClean="0"/>
          </a:p>
          <a:p>
            <a:r>
              <a:rPr lang="pt-PT" baseline="0" dirty="0" err="1" smtClean="0"/>
              <a:t>About</a:t>
            </a:r>
            <a:r>
              <a:rPr lang="pt-PT" baseline="0" dirty="0" smtClean="0"/>
              <a:t> 1/4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stars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have</a:t>
            </a:r>
            <a:r>
              <a:rPr lang="pt-PT" baseline="0" dirty="0" smtClean="0"/>
              <a:t> a </a:t>
            </a:r>
            <a:r>
              <a:rPr lang="pt-PT" baseline="0" dirty="0" err="1" smtClean="0"/>
              <a:t>so-called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super-Earth</a:t>
            </a:r>
            <a:r>
              <a:rPr lang="pt-PT" baseline="0" dirty="0" smtClean="0"/>
              <a:t> (i.e., </a:t>
            </a:r>
            <a:r>
              <a:rPr lang="pt-PT" baseline="0" dirty="0" err="1" smtClean="0"/>
              <a:t>with</a:t>
            </a:r>
            <a:r>
              <a:rPr lang="pt-PT" baseline="0" dirty="0" smtClean="0"/>
              <a:t> a </a:t>
            </a:r>
            <a:r>
              <a:rPr lang="pt-PT" baseline="0" dirty="0" err="1" smtClean="0"/>
              <a:t>radius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between</a:t>
            </a:r>
            <a:r>
              <a:rPr lang="pt-PT" baseline="0" dirty="0" smtClean="0"/>
              <a:t> 1.25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2 </a:t>
            </a:r>
            <a:r>
              <a:rPr lang="pt-PT" baseline="0" dirty="0" err="1" smtClean="0"/>
              <a:t>Earth</a:t>
            </a:r>
            <a:r>
              <a:rPr lang="pt-PT" baseline="0" dirty="0" smtClean="0"/>
              <a:t> </a:t>
            </a:r>
            <a:r>
              <a:rPr lang="pt-PT" baseline="0" dirty="0" err="1" smtClean="0"/>
              <a:t>radii</a:t>
            </a:r>
            <a:r>
              <a:rPr lang="pt-PT" baseline="0" dirty="0" smtClean="0"/>
              <a:t>).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same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fraction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stars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have</a:t>
            </a:r>
            <a:r>
              <a:rPr lang="pt-PT" baseline="0" dirty="0" smtClean="0"/>
              <a:t> a </a:t>
            </a:r>
            <a:r>
              <a:rPr lang="pt-PT" baseline="0" dirty="0" err="1" smtClean="0"/>
              <a:t>mini-Neptune</a:t>
            </a:r>
            <a:r>
              <a:rPr lang="pt-PT" baseline="0" dirty="0" smtClean="0"/>
              <a:t> (i.e., </a:t>
            </a:r>
            <a:r>
              <a:rPr lang="pt-PT" baseline="0" dirty="0" err="1" smtClean="0"/>
              <a:t>with</a:t>
            </a:r>
            <a:r>
              <a:rPr lang="pt-PT" baseline="0" dirty="0" smtClean="0"/>
              <a:t> a </a:t>
            </a:r>
            <a:r>
              <a:rPr lang="pt-PT" baseline="0" dirty="0" err="1" smtClean="0"/>
              <a:t>radius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between</a:t>
            </a:r>
            <a:r>
              <a:rPr lang="pt-PT" baseline="0" dirty="0" smtClean="0"/>
              <a:t> 2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4 </a:t>
            </a:r>
            <a:r>
              <a:rPr lang="pt-PT" baseline="0" dirty="0" err="1" smtClean="0"/>
              <a:t>Earth</a:t>
            </a:r>
            <a:r>
              <a:rPr lang="pt-PT" baseline="0" dirty="0" smtClean="0"/>
              <a:t> </a:t>
            </a:r>
            <a:r>
              <a:rPr lang="pt-PT" baseline="0" dirty="0" err="1" smtClean="0"/>
              <a:t>radii</a:t>
            </a:r>
            <a:r>
              <a:rPr lang="pt-PT" baseline="0" dirty="0" smtClean="0"/>
              <a:t>). </a:t>
            </a:r>
            <a:r>
              <a:rPr lang="pt-PT" baseline="0" dirty="0" err="1" smtClean="0"/>
              <a:t>Larger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planets</a:t>
            </a:r>
            <a:r>
              <a:rPr lang="pt-PT" baseline="0" dirty="0" smtClean="0"/>
              <a:t> are </a:t>
            </a:r>
            <a:r>
              <a:rPr lang="pt-PT" baseline="0" dirty="0" err="1" smtClean="0"/>
              <a:t>much</a:t>
            </a:r>
            <a:r>
              <a:rPr lang="pt-PT" baseline="0" dirty="0" smtClean="0"/>
              <a:t> </a:t>
            </a:r>
            <a:r>
              <a:rPr lang="pt-PT" baseline="0" dirty="0" err="1" smtClean="0"/>
              <a:t>less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common</a:t>
            </a:r>
            <a:r>
              <a:rPr lang="pt-PT" baseline="0" dirty="0" smtClean="0"/>
              <a:t>. </a:t>
            </a:r>
            <a:r>
              <a:rPr lang="pt-PT" baseline="0" dirty="0" err="1" smtClean="0"/>
              <a:t>Only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about</a:t>
            </a:r>
            <a:r>
              <a:rPr lang="pt-PT" baseline="0" dirty="0" smtClean="0"/>
              <a:t> 3%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stars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have</a:t>
            </a:r>
            <a:r>
              <a:rPr lang="pt-PT" baseline="0" dirty="0" smtClean="0"/>
              <a:t> a </a:t>
            </a:r>
            <a:r>
              <a:rPr lang="pt-PT" baseline="0" dirty="0" err="1" smtClean="0"/>
              <a:t>large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Neptune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only</a:t>
            </a:r>
            <a:r>
              <a:rPr lang="pt-PT" baseline="0" dirty="0" smtClean="0"/>
              <a:t> 5%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stars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have</a:t>
            </a:r>
            <a:r>
              <a:rPr lang="pt-PT" baseline="0" dirty="0" smtClean="0"/>
              <a:t> a </a:t>
            </a:r>
            <a:r>
              <a:rPr lang="pt-PT" baseline="0" dirty="0" err="1" smtClean="0"/>
              <a:t>gas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giant</a:t>
            </a:r>
            <a:r>
              <a:rPr lang="pt-PT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BDAFF-AED7-9C4B-9C80-17D17D4BB66A}" type="slidenum">
              <a:rPr lang="pt-PT" smtClean="0"/>
              <a:pPr/>
              <a:t>18</a:t>
            </a:fld>
            <a:endParaRPr lang="pt-P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baseline="0" dirty="0" err="1" smtClean="0"/>
              <a:t>Let</a:t>
            </a:r>
            <a:r>
              <a:rPr lang="pt-PT" baseline="0" dirty="0" smtClean="0"/>
              <a:t> me </a:t>
            </a:r>
            <a:r>
              <a:rPr lang="pt-PT" baseline="0" dirty="0" err="1" smtClean="0"/>
              <a:t>then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present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you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Kepler-444 </a:t>
            </a:r>
            <a:r>
              <a:rPr lang="pt-PT" baseline="0" dirty="0" err="1" smtClean="0"/>
              <a:t>system</a:t>
            </a:r>
            <a:r>
              <a:rPr lang="pt-PT" baseline="0" dirty="0" smtClean="0"/>
              <a:t>.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discovery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system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was</a:t>
            </a:r>
            <a:r>
              <a:rPr lang="pt-PT" baseline="0" dirty="0" smtClean="0"/>
              <a:t> led </a:t>
            </a:r>
            <a:r>
              <a:rPr lang="pt-PT" baseline="0" dirty="0" err="1" smtClean="0"/>
              <a:t>by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University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Birmingham </a:t>
            </a:r>
            <a:r>
              <a:rPr lang="pt-PT" baseline="0" dirty="0" err="1" smtClean="0"/>
              <a:t>scientists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garnered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worldwide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attention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from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media.</a:t>
            </a:r>
          </a:p>
          <a:p>
            <a:endParaRPr lang="pt-PT" baseline="0" dirty="0" smtClean="0"/>
          </a:p>
          <a:p>
            <a:r>
              <a:rPr lang="pt-PT" baseline="0" dirty="0" err="1" smtClean="0"/>
              <a:t>This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ancient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extrasolar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system</a:t>
            </a:r>
            <a:r>
              <a:rPr lang="pt-PT" baseline="0" dirty="0" smtClean="0"/>
              <a:t> </a:t>
            </a:r>
            <a:r>
              <a:rPr lang="pt-PT" baseline="0" dirty="0" err="1" smtClean="0"/>
              <a:t>hosting</a:t>
            </a:r>
            <a:r>
              <a:rPr lang="pt-PT" baseline="0" dirty="0" smtClean="0"/>
              <a:t> 5 </a:t>
            </a:r>
            <a:r>
              <a:rPr lang="pt-PT" baseline="0" dirty="0" err="1" smtClean="0"/>
              <a:t>planets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with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sizes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between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those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Mercury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Venus</a:t>
            </a:r>
            <a:r>
              <a:rPr lang="pt-PT" baseline="0" dirty="0" smtClean="0"/>
              <a:t>. </a:t>
            </a:r>
            <a:r>
              <a:rPr lang="pt-PT" baseline="0" dirty="0" err="1" smtClean="0"/>
              <a:t>We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used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asteroseismology</a:t>
            </a:r>
            <a:r>
              <a:rPr lang="pt-PT" baseline="0" dirty="0" smtClean="0"/>
              <a:t> to </a:t>
            </a:r>
            <a:r>
              <a:rPr lang="pt-PT" baseline="0" dirty="0" err="1" smtClean="0"/>
              <a:t>measure</a:t>
            </a:r>
            <a:r>
              <a:rPr lang="pt-PT" baseline="0" dirty="0" smtClean="0"/>
              <a:t> a precise age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11.2 </a:t>
            </a:r>
            <a:r>
              <a:rPr lang="pt-PT" baseline="0" dirty="0" err="1" smtClean="0"/>
              <a:t>billion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years</a:t>
            </a:r>
            <a:r>
              <a:rPr lang="pt-PT" baseline="0" dirty="0" smtClean="0"/>
              <a:t> for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host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star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making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oldest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known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system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terrestrial-size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planets</a:t>
            </a:r>
            <a:r>
              <a:rPr lang="pt-PT" baseline="0" dirty="0" smtClean="0"/>
              <a:t>. </a:t>
            </a:r>
            <a:r>
              <a:rPr lang="pt-PT" baseline="0" dirty="0" err="1" smtClean="0"/>
              <a:t>Remarkably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by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time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Earth</a:t>
            </a:r>
            <a:r>
              <a:rPr lang="pt-PT" baseline="0" dirty="0" smtClean="0"/>
              <a:t> </a:t>
            </a:r>
            <a:r>
              <a:rPr lang="pt-PT" baseline="0" dirty="0" err="1" smtClean="0"/>
              <a:t>formed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these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planets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were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already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older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than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Earth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today</a:t>
            </a:r>
            <a:r>
              <a:rPr lang="pt-PT" baseline="0" dirty="0" smtClean="0"/>
              <a:t>.</a:t>
            </a:r>
          </a:p>
          <a:p>
            <a:endParaRPr lang="pt-PT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implications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this discovery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far-reaching. We showed that Earth-size planets have formed throughout most of the Universe’s history, leaving open the possibility for the existence of ancient life in the Galaxy.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BDAFF-AED7-9C4B-9C80-17D17D4BB66A}" type="slidenum">
              <a:rPr lang="pt-PT" smtClean="0"/>
              <a:pPr/>
              <a:t>19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baseline="0" dirty="0" err="1" smtClean="0"/>
              <a:t>Perhaps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unbeknown</a:t>
            </a:r>
            <a:r>
              <a:rPr lang="pt-PT" baseline="0" dirty="0" smtClean="0"/>
              <a:t> to </a:t>
            </a:r>
            <a:r>
              <a:rPr lang="pt-PT" baseline="0" dirty="0" err="1" smtClean="0"/>
              <a:t>many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you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Sun </a:t>
            </a:r>
            <a:r>
              <a:rPr lang="pt-PT" baseline="0" dirty="0" err="1" smtClean="0"/>
              <a:t>is</a:t>
            </a:r>
            <a:r>
              <a:rPr lang="pt-PT" baseline="0" dirty="0" smtClean="0"/>
              <a:t> a </a:t>
            </a:r>
            <a:r>
              <a:rPr lang="pt-PT" baseline="0" dirty="0" err="1" smtClean="0"/>
              <a:t>large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oscillating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ball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gas</a:t>
            </a:r>
            <a:r>
              <a:rPr lang="pt-PT" baseline="0" dirty="0" smtClean="0"/>
              <a:t>.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driving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agent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causing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these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oscillations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turbulence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convective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layers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near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solar </a:t>
            </a:r>
            <a:r>
              <a:rPr lang="pt-PT" baseline="0" dirty="0" err="1" smtClean="0"/>
              <a:t>surface</a:t>
            </a:r>
            <a:r>
              <a:rPr lang="pt-PT" baseline="0" dirty="0" smtClean="0"/>
              <a:t>. </a:t>
            </a:r>
            <a:r>
              <a:rPr lang="pt-PT" baseline="0" dirty="0" err="1" smtClean="0"/>
              <a:t>This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produces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sound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waves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that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get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trapped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Sun’s</a:t>
            </a:r>
            <a:r>
              <a:rPr lang="pt-PT" baseline="0" dirty="0" smtClean="0"/>
              <a:t> interior, </a:t>
            </a:r>
            <a:r>
              <a:rPr lang="pt-PT" baseline="0" dirty="0" err="1" smtClean="0"/>
              <a:t>making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resonate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just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like</a:t>
            </a:r>
            <a:r>
              <a:rPr lang="pt-PT" baseline="0" dirty="0" smtClean="0"/>
              <a:t> a musical </a:t>
            </a:r>
            <a:r>
              <a:rPr lang="pt-PT" baseline="0" dirty="0" err="1" smtClean="0"/>
              <a:t>instrument</a:t>
            </a:r>
            <a:r>
              <a:rPr lang="pt-PT" baseline="0" dirty="0" smtClean="0"/>
              <a:t>. </a:t>
            </a:r>
          </a:p>
          <a:p>
            <a:endParaRPr lang="pt-PT" baseline="0" dirty="0" smtClean="0"/>
          </a:p>
          <a:p>
            <a:r>
              <a:rPr lang="pt-PT" baseline="0" dirty="0" err="1" smtClean="0"/>
              <a:t>This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ray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diagram</a:t>
            </a:r>
            <a:r>
              <a:rPr lang="pt-PT" baseline="0" dirty="0" smtClean="0"/>
              <a:t> shows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paths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taken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these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waves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where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can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see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how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they</a:t>
            </a:r>
            <a:r>
              <a:rPr lang="pt-PT" baseline="0" dirty="0" smtClean="0"/>
              <a:t> are </a:t>
            </a:r>
            <a:r>
              <a:rPr lang="pt-PT" baseline="0" dirty="0" err="1" smtClean="0"/>
              <a:t>reflected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surface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only</a:t>
            </a:r>
            <a:r>
              <a:rPr lang="pt-PT" baseline="0" dirty="0" smtClean="0"/>
              <a:t> to </a:t>
            </a:r>
            <a:r>
              <a:rPr lang="pt-PT" baseline="0" dirty="0" err="1" smtClean="0"/>
              <a:t>be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refracted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back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outward</a:t>
            </a:r>
            <a:r>
              <a:rPr lang="pt-PT" baseline="0" dirty="0" smtClean="0"/>
              <a:t>. </a:t>
            </a:r>
            <a:r>
              <a:rPr lang="pt-PT" baseline="0" dirty="0" err="1" smtClean="0"/>
              <a:t>Different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waves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penetrate</a:t>
            </a:r>
            <a:r>
              <a:rPr lang="pt-PT" baseline="0" dirty="0" smtClean="0"/>
              <a:t> to </a:t>
            </a:r>
            <a:r>
              <a:rPr lang="pt-PT" baseline="0" dirty="0" err="1" smtClean="0"/>
              <a:t>different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depths</a:t>
            </a:r>
            <a:r>
              <a:rPr lang="pt-PT" baseline="0" dirty="0" smtClean="0"/>
              <a:t>.</a:t>
            </a:r>
          </a:p>
          <a:p>
            <a:endParaRPr lang="pt-PT" baseline="0" dirty="0" smtClean="0"/>
          </a:p>
          <a:p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trapped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sound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manifests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itself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indirectly</a:t>
            </a:r>
            <a:r>
              <a:rPr lang="pt-PT" baseline="0" dirty="0" smtClean="0"/>
              <a:t> as </a:t>
            </a:r>
            <a:r>
              <a:rPr lang="pt-PT" baseline="0" dirty="0" err="1" smtClean="0"/>
              <a:t>gentle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pulsations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Sun’s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surface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with</a:t>
            </a:r>
            <a:r>
              <a:rPr lang="pt-PT" baseline="0" dirty="0" smtClean="0"/>
              <a:t> amplitudes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only</a:t>
            </a:r>
            <a:r>
              <a:rPr lang="pt-PT" baseline="0" dirty="0" smtClean="0"/>
              <a:t> a </a:t>
            </a:r>
            <a:r>
              <a:rPr lang="pt-PT" baseline="0" dirty="0" err="1" smtClean="0"/>
              <a:t>few</a:t>
            </a:r>
            <a:r>
              <a:rPr lang="pt-PT" baseline="0" dirty="0" smtClean="0"/>
              <a:t> m/</a:t>
            </a:r>
            <a:r>
              <a:rPr lang="pt-PT" baseline="0" dirty="0" err="1" smtClean="0"/>
              <a:t>s</a:t>
            </a:r>
            <a:r>
              <a:rPr lang="pt-PT" baseline="0" dirty="0" smtClean="0"/>
              <a:t>. </a:t>
            </a:r>
            <a:r>
              <a:rPr lang="pt-PT" baseline="0" dirty="0" err="1" smtClean="0"/>
              <a:t>That’s</a:t>
            </a:r>
            <a:r>
              <a:rPr lang="pt-PT" baseline="0" dirty="0" smtClean="0"/>
              <a:t> no more </a:t>
            </a:r>
            <a:r>
              <a:rPr lang="pt-PT" baseline="0" dirty="0" err="1" smtClean="0"/>
              <a:t>than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walking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pace</a:t>
            </a:r>
            <a:r>
              <a:rPr lang="pt-PT" baseline="0" dirty="0" smtClean="0"/>
              <a:t>!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BDAFF-AED7-9C4B-9C80-17D17D4BB66A}" type="slidenum">
              <a:rPr lang="pt-PT" smtClean="0"/>
              <a:pPr/>
              <a:t>2</a:t>
            </a:fld>
            <a:endParaRPr lang="pt-P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future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looks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very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promising</a:t>
            </a:r>
            <a:r>
              <a:rPr lang="pt-PT" baseline="0" dirty="0" smtClean="0"/>
              <a:t> for </a:t>
            </a:r>
            <a:r>
              <a:rPr lang="pt-PT" baseline="0" dirty="0" err="1" smtClean="0"/>
              <a:t>planet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hunters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asteroseismologists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alike</a:t>
            </a:r>
            <a:r>
              <a:rPr lang="pt-PT" baseline="0" dirty="0" smtClean="0"/>
              <a:t>. </a:t>
            </a:r>
            <a:r>
              <a:rPr lang="pt-PT" baseline="0" dirty="0" err="1" smtClean="0"/>
              <a:t>Although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there</a:t>
            </a:r>
            <a:r>
              <a:rPr lang="pt-PT" baseline="0" dirty="0" smtClean="0"/>
              <a:t> are </a:t>
            </a:r>
            <a:r>
              <a:rPr lang="pt-PT" baseline="0" dirty="0" err="1" smtClean="0"/>
              <a:t>several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ongoing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planned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missions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devoted</a:t>
            </a:r>
            <a:r>
              <a:rPr lang="pt-PT" baseline="0" dirty="0" smtClean="0"/>
              <a:t> to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search</a:t>
            </a:r>
            <a:r>
              <a:rPr lang="pt-PT" baseline="0" dirty="0" smtClean="0"/>
              <a:t> for </a:t>
            </a:r>
            <a:r>
              <a:rPr lang="pt-PT" baseline="0" dirty="0" err="1" smtClean="0"/>
              <a:t>distant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planets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there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one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that</a:t>
            </a:r>
            <a:r>
              <a:rPr lang="pt-PT" baseline="0" dirty="0" smtClean="0"/>
              <a:t> I </a:t>
            </a:r>
            <a:r>
              <a:rPr lang="pt-PT" baseline="0" dirty="0" err="1" smtClean="0"/>
              <a:t>would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like</a:t>
            </a:r>
            <a:r>
              <a:rPr lang="pt-PT" baseline="0" dirty="0" smtClean="0"/>
              <a:t> to </a:t>
            </a:r>
            <a:r>
              <a:rPr lang="pt-PT" baseline="0" dirty="0" err="1" smtClean="0"/>
              <a:t>single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out</a:t>
            </a:r>
            <a:r>
              <a:rPr lang="pt-PT" baseline="0" dirty="0" smtClean="0"/>
              <a:t>: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that’s</a:t>
            </a:r>
            <a:r>
              <a:rPr lang="pt-PT" baseline="0" dirty="0" smtClean="0"/>
              <a:t> TESS,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Transiting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Exoplanet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Survey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Satellite</a:t>
            </a:r>
            <a:r>
              <a:rPr lang="pt-PT" baseline="0" dirty="0" smtClean="0"/>
              <a:t>. </a:t>
            </a:r>
          </a:p>
          <a:p>
            <a:endParaRPr lang="pt-PT" baseline="0" dirty="0" smtClean="0"/>
          </a:p>
          <a:p>
            <a:r>
              <a:rPr lang="pt-PT" baseline="0" dirty="0" smtClean="0"/>
              <a:t>TESS </a:t>
            </a:r>
            <a:r>
              <a:rPr lang="pt-PT" baseline="0" dirty="0" err="1" smtClean="0"/>
              <a:t>is</a:t>
            </a:r>
            <a:r>
              <a:rPr lang="pt-PT" baseline="0" dirty="0" smtClean="0"/>
              <a:t> a NASA </a:t>
            </a:r>
            <a:r>
              <a:rPr lang="pt-PT" baseline="0" dirty="0" err="1" smtClean="0"/>
              <a:t>satellite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that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will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perform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all-sky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survey</a:t>
            </a:r>
            <a:r>
              <a:rPr lang="pt-PT" baseline="0" dirty="0" smtClean="0"/>
              <a:t> for </a:t>
            </a:r>
            <a:r>
              <a:rPr lang="pt-PT" baseline="0" dirty="0" err="1" smtClean="0"/>
              <a:t>planets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transiting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bright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nearby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stars</a:t>
            </a:r>
            <a:r>
              <a:rPr lang="pt-PT" baseline="0" dirty="0" smtClean="0"/>
              <a:t>. </a:t>
            </a:r>
            <a:r>
              <a:rPr lang="pt-PT" baseline="0" dirty="0" err="1" smtClean="0"/>
              <a:t>Its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launch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scheduled</a:t>
            </a:r>
            <a:r>
              <a:rPr lang="pt-PT" baseline="0" dirty="0" smtClean="0"/>
              <a:t> for </a:t>
            </a:r>
            <a:r>
              <a:rPr lang="pt-PT" baseline="0" dirty="0" err="1" smtClean="0"/>
              <a:t>March</a:t>
            </a:r>
            <a:r>
              <a:rPr lang="pt-PT" baseline="0" dirty="0" smtClean="0"/>
              <a:t> 2018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expected</a:t>
            </a:r>
            <a:r>
              <a:rPr lang="pt-PT" baseline="0" dirty="0" smtClean="0"/>
              <a:t> to </a:t>
            </a:r>
            <a:r>
              <a:rPr lang="pt-PT" baseline="0" dirty="0" err="1" smtClean="0"/>
              <a:t>detect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approximately</a:t>
            </a:r>
            <a:r>
              <a:rPr lang="pt-PT" baseline="0" dirty="0" smtClean="0"/>
              <a:t> 17 </a:t>
            </a:r>
            <a:r>
              <a:rPr lang="pt-PT" baseline="0" dirty="0" err="1" smtClean="0"/>
              <a:t>hundred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planets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majority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which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will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small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planets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close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orbits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around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their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stars</a:t>
            </a:r>
            <a:r>
              <a:rPr lang="pt-PT" baseline="0" dirty="0" smtClean="0"/>
              <a:t>.</a:t>
            </a:r>
          </a:p>
          <a:p>
            <a:endParaRPr lang="pt-PT" baseline="0" dirty="0" smtClean="0"/>
          </a:p>
          <a:p>
            <a:r>
              <a:rPr lang="en-US" baseline="0" dirty="0" smtClean="0"/>
              <a:t>Moreover, </a:t>
            </a:r>
            <a:r>
              <a:rPr lang="en-US" baseline="0" dirty="0" err="1" smtClean="0"/>
              <a:t>TESS's</a:t>
            </a:r>
            <a:r>
              <a:rPr lang="en-US" baseline="0" dirty="0" smtClean="0"/>
              <a:t> excellent photometric </a:t>
            </a:r>
            <a:r>
              <a:rPr lang="en-US" baseline="0" dirty="0" smtClean="0"/>
              <a:t>precision will </a:t>
            </a:r>
            <a:r>
              <a:rPr lang="en-US" baseline="0" dirty="0" smtClean="0"/>
              <a:t>also enable </a:t>
            </a:r>
            <a:r>
              <a:rPr lang="en-US" baseline="0" dirty="0" err="1" smtClean="0"/>
              <a:t>asteroseismology</a:t>
            </a:r>
            <a:r>
              <a:rPr lang="en-US" baseline="0" dirty="0" smtClean="0"/>
              <a:t> of several thousand solar-type stars.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BDAFF-AED7-9C4B-9C80-17D17D4BB66A}" type="slidenum">
              <a:rPr lang="pt-PT" smtClean="0"/>
              <a:pPr/>
              <a:t>20</a:t>
            </a:fld>
            <a:endParaRPr lang="pt-P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brings</a:t>
            </a:r>
            <a:r>
              <a:rPr lang="pt-PT" baseline="0" dirty="0" smtClean="0"/>
              <a:t> me to </a:t>
            </a:r>
            <a:r>
              <a:rPr lang="pt-PT" baseline="0" dirty="0" err="1" smtClean="0"/>
              <a:t>my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last</a:t>
            </a:r>
            <a:r>
              <a:rPr lang="pt-PT" baseline="0" dirty="0" smtClean="0"/>
              <a:t> slide. I </a:t>
            </a:r>
            <a:r>
              <a:rPr lang="pt-PT" baseline="0" dirty="0" err="1" smtClean="0"/>
              <a:t>sincerely</a:t>
            </a:r>
            <a:r>
              <a:rPr lang="pt-PT" baseline="0" smtClean="0"/>
              <a:t> hope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you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enjoyed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my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talk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I’m</a:t>
            </a:r>
            <a:r>
              <a:rPr lang="pt-PT" baseline="0" dirty="0" smtClean="0"/>
              <a:t> more </a:t>
            </a:r>
            <a:r>
              <a:rPr lang="pt-PT" baseline="0" dirty="0" err="1" smtClean="0"/>
              <a:t>than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happy</a:t>
            </a:r>
            <a:r>
              <a:rPr lang="pt-PT" baseline="0" dirty="0" smtClean="0"/>
              <a:t> to </a:t>
            </a:r>
            <a:r>
              <a:rPr lang="pt-PT" baseline="0" dirty="0" err="1" smtClean="0"/>
              <a:t>take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your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questions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during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Q&amp;A </a:t>
            </a:r>
            <a:r>
              <a:rPr lang="pt-PT" baseline="0" dirty="0" err="1" smtClean="0"/>
              <a:t>session</a:t>
            </a:r>
            <a:r>
              <a:rPr lang="pt-PT" baseline="0" dirty="0" smtClean="0"/>
              <a:t>. </a:t>
            </a:r>
            <a:r>
              <a:rPr lang="pt-PT" baseline="0" dirty="0" err="1" smtClean="0"/>
              <a:t>Thank</a:t>
            </a:r>
            <a:r>
              <a:rPr lang="pt-PT" baseline="0" dirty="0" smtClean="0"/>
              <a:t> </a:t>
            </a:r>
            <a:r>
              <a:rPr lang="pt-PT" baseline="0" dirty="0" err="1" smtClean="0"/>
              <a:t>you</a:t>
            </a:r>
            <a:r>
              <a:rPr lang="pt-PT" baseline="0" dirty="0" smtClean="0"/>
              <a:t> </a:t>
            </a:r>
            <a:r>
              <a:rPr lang="pt-PT" baseline="0" dirty="0" err="1" smtClean="0"/>
              <a:t>very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much</a:t>
            </a:r>
            <a:r>
              <a:rPr lang="pt-PT" baseline="0" dirty="0" smtClean="0"/>
              <a:t> for </a:t>
            </a:r>
            <a:r>
              <a:rPr lang="pt-PT" baseline="0" dirty="0" err="1" smtClean="0"/>
              <a:t>your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attention</a:t>
            </a:r>
            <a:r>
              <a:rPr lang="pt-PT" baseline="0" dirty="0" smtClean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BDAFF-AED7-9C4B-9C80-17D17D4BB66A}" type="slidenum">
              <a:rPr lang="pt-PT" smtClean="0"/>
              <a:pPr/>
              <a:t>21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first</a:t>
            </a:r>
            <a:r>
              <a:rPr lang="pt-PT" dirty="0" smtClean="0"/>
              <a:t> </a:t>
            </a:r>
            <a:r>
              <a:rPr lang="pt-PT" dirty="0" err="1" smtClean="0"/>
              <a:t>detections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oscillations</a:t>
            </a:r>
            <a:r>
              <a:rPr lang="pt-PT" dirty="0" smtClean="0"/>
              <a:t> </a:t>
            </a:r>
            <a:r>
              <a:rPr lang="pt-PT" dirty="0" err="1" smtClean="0"/>
              <a:t>in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Sun date </a:t>
            </a:r>
            <a:r>
              <a:rPr lang="pt-PT" dirty="0" err="1" smtClean="0"/>
              <a:t>back</a:t>
            </a:r>
            <a:r>
              <a:rPr lang="pt-PT" dirty="0" smtClean="0"/>
              <a:t> to </a:t>
            </a:r>
            <a:r>
              <a:rPr lang="pt-PT" dirty="0" err="1" smtClean="0"/>
              <a:t>the</a:t>
            </a:r>
            <a:r>
              <a:rPr lang="pt-PT" dirty="0" smtClean="0"/>
              <a:t> 1960s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paved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way</a:t>
            </a:r>
            <a:r>
              <a:rPr lang="pt-PT" dirty="0" smtClean="0"/>
              <a:t> for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development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helioseismology</a:t>
            </a:r>
            <a:r>
              <a:rPr lang="pt-PT" baseline="0" dirty="0" smtClean="0"/>
              <a:t>. </a:t>
            </a:r>
            <a:r>
              <a:rPr lang="pt-PT" baseline="0" dirty="0" err="1" smtClean="0"/>
              <a:t>Helioseismology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study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Sun’s</a:t>
            </a:r>
            <a:r>
              <a:rPr lang="pt-PT" baseline="0" dirty="0" smtClean="0"/>
              <a:t> interior </a:t>
            </a:r>
            <a:r>
              <a:rPr lang="pt-PT" baseline="0" dirty="0" err="1" smtClean="0"/>
              <a:t>by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observation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analysis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oscillations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its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surface</a:t>
            </a:r>
            <a:r>
              <a:rPr lang="pt-PT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BDAFF-AED7-9C4B-9C80-17D17D4BB66A}" type="slidenum">
              <a:rPr lang="pt-PT" smtClean="0"/>
              <a:pPr/>
              <a:t>3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baseline="0" dirty="0" err="1" smtClean="0"/>
              <a:t>A</a:t>
            </a:r>
            <a:r>
              <a:rPr lang="pt-PT" dirty="0" err="1" smtClean="0"/>
              <a:t>t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University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Birmingham </a:t>
            </a:r>
            <a:r>
              <a:rPr lang="pt-PT" dirty="0" err="1" smtClean="0"/>
              <a:t>we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have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been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playing</a:t>
            </a:r>
            <a:r>
              <a:rPr lang="pt-PT" baseline="0" dirty="0" smtClean="0"/>
              <a:t> a </a:t>
            </a:r>
            <a:r>
              <a:rPr lang="pt-PT" baseline="0" dirty="0" err="1" smtClean="0"/>
              <a:t>leading</a:t>
            </a:r>
            <a:r>
              <a:rPr lang="pt-PT" baseline="0" dirty="0" smtClean="0"/>
              <a:t> role </a:t>
            </a:r>
            <a:r>
              <a:rPr lang="pt-PT" baseline="0" dirty="0" err="1" smtClean="0"/>
              <a:t>in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seismic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study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Sun </a:t>
            </a:r>
            <a:r>
              <a:rPr lang="pt-PT" baseline="0" dirty="0" err="1" smtClean="0"/>
              <a:t>over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past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few</a:t>
            </a:r>
            <a:r>
              <a:rPr lang="pt-PT" baseline="0" dirty="0" smtClean="0"/>
              <a:t> </a:t>
            </a:r>
            <a:r>
              <a:rPr lang="pt-PT" baseline="0" dirty="0" err="1" smtClean="0"/>
              <a:t>decades</a:t>
            </a:r>
            <a:r>
              <a:rPr lang="pt-PT" baseline="0" dirty="0" smtClean="0"/>
              <a:t>. </a:t>
            </a:r>
            <a:r>
              <a:rPr lang="pt-PT" baseline="0" dirty="0" err="1" smtClean="0"/>
              <a:t>We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run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so-called</a:t>
            </a:r>
            <a:r>
              <a:rPr lang="pt-PT" baseline="0" dirty="0" smtClean="0"/>
              <a:t> Birmingham </a:t>
            </a:r>
            <a:r>
              <a:rPr lang="pt-PT" baseline="0" dirty="0" err="1" smtClean="0"/>
              <a:t>Solar-Oscillations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Network</a:t>
            </a:r>
            <a:r>
              <a:rPr lang="pt-PT" baseline="0" dirty="0" smtClean="0"/>
              <a:t> (</a:t>
            </a:r>
            <a:r>
              <a:rPr lang="pt-PT" baseline="0" dirty="0" err="1" smtClean="0"/>
              <a:t>BiSON</a:t>
            </a:r>
            <a:r>
              <a:rPr lang="pt-PT" baseline="0" dirty="0" smtClean="0"/>
              <a:t>). </a:t>
            </a:r>
            <a:r>
              <a:rPr lang="pt-PT" baseline="0" dirty="0" err="1" smtClean="0"/>
              <a:t>BiSON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is</a:t>
            </a:r>
            <a:r>
              <a:rPr lang="pt-PT" baseline="0" dirty="0" smtClean="0"/>
              <a:t> a </a:t>
            </a:r>
            <a:r>
              <a:rPr lang="pt-PT" baseline="0" dirty="0" err="1" smtClean="0"/>
              <a:t>worldwide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network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six</a:t>
            </a:r>
            <a:r>
              <a:rPr lang="pt-PT" baseline="0" dirty="0" smtClean="0"/>
              <a:t> </a:t>
            </a:r>
            <a:r>
              <a:rPr lang="pt-PT" baseline="0" dirty="0" err="1" smtClean="0"/>
              <a:t>remote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ground-based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telescopes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that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continuously</a:t>
            </a:r>
            <a:r>
              <a:rPr lang="pt-PT" baseline="0" dirty="0" smtClean="0"/>
              <a:t> monitor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Sun.</a:t>
            </a:r>
          </a:p>
          <a:p>
            <a:endParaRPr lang="pt-PT" baseline="0" dirty="0" smtClean="0"/>
          </a:p>
          <a:p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BiSON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spectrometers</a:t>
            </a:r>
            <a:r>
              <a:rPr lang="pt-PT" baseline="0" dirty="0" smtClean="0"/>
              <a:t> are </a:t>
            </a:r>
            <a:r>
              <a:rPr lang="pt-PT" baseline="0" dirty="0" err="1" smtClean="0"/>
              <a:t>sensitive</a:t>
            </a:r>
            <a:r>
              <a:rPr lang="pt-PT" baseline="0" dirty="0" smtClean="0"/>
              <a:t> to </a:t>
            </a:r>
            <a:r>
              <a:rPr lang="pt-PT" baseline="0" dirty="0" err="1" smtClean="0"/>
              <a:t>spectral</a:t>
            </a:r>
            <a:r>
              <a:rPr lang="pt-PT" baseline="0" dirty="0" smtClean="0"/>
              <a:t> </a:t>
            </a:r>
            <a:r>
              <a:rPr lang="pt-PT" baseline="0" dirty="0" err="1" smtClean="0"/>
              <a:t>lines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sunlight</a:t>
            </a:r>
            <a:r>
              <a:rPr lang="pt-PT" baseline="0" dirty="0" smtClean="0"/>
              <a:t>. </a:t>
            </a:r>
            <a:r>
              <a:rPr lang="pt-PT" baseline="0" dirty="0" err="1" smtClean="0"/>
              <a:t>By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observing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Doppler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shifts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these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spectral</a:t>
            </a:r>
            <a:r>
              <a:rPr lang="pt-PT" baseline="0" dirty="0" smtClean="0"/>
              <a:t> </a:t>
            </a:r>
            <a:r>
              <a:rPr lang="pt-PT" baseline="0" dirty="0" err="1" smtClean="0"/>
              <a:t>lines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we</a:t>
            </a:r>
            <a:r>
              <a:rPr lang="pt-PT" baseline="0" dirty="0" smtClean="0"/>
              <a:t> are </a:t>
            </a:r>
            <a:r>
              <a:rPr lang="pt-PT" baseline="0" dirty="0" err="1" smtClean="0"/>
              <a:t>able</a:t>
            </a:r>
            <a:r>
              <a:rPr lang="pt-PT" baseline="0" dirty="0" smtClean="0"/>
              <a:t> to </a:t>
            </a:r>
            <a:r>
              <a:rPr lang="pt-PT" baseline="0" dirty="0" err="1" smtClean="0"/>
              <a:t>reconstruct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movement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solar </a:t>
            </a:r>
            <a:r>
              <a:rPr lang="pt-PT" baseline="0" dirty="0" err="1" smtClean="0"/>
              <a:t>surface</a:t>
            </a:r>
            <a:r>
              <a:rPr lang="pt-PT" baseline="0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to determine the dominant frequencies present in the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BDAFF-AED7-9C4B-9C80-17D17D4BB66A}" type="slidenum">
              <a:rPr lang="pt-PT" smtClean="0"/>
              <a:pPr/>
              <a:t>4</a:t>
            </a:fld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baseline="0" dirty="0" err="1" smtClean="0"/>
              <a:t>Here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see</a:t>
            </a:r>
            <a:r>
              <a:rPr lang="pt-PT" baseline="0" dirty="0" smtClean="0"/>
              <a:t> 1 </a:t>
            </a:r>
            <a:r>
              <a:rPr lang="pt-PT" baseline="0" dirty="0" err="1" smtClean="0"/>
              <a:t>day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worth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data </a:t>
            </a:r>
            <a:r>
              <a:rPr lang="pt-PT" baseline="0" dirty="0" err="1" smtClean="0"/>
              <a:t>collected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BiSON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where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plot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oscillation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velocity</a:t>
            </a:r>
            <a:r>
              <a:rPr lang="pt-PT" baseline="0" dirty="0" smtClean="0"/>
              <a:t> as a </a:t>
            </a:r>
            <a:r>
              <a:rPr lang="pt-PT" baseline="0" dirty="0" err="1" smtClean="0"/>
              <a:t>function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time</a:t>
            </a:r>
            <a:r>
              <a:rPr lang="pt-PT" baseline="0" dirty="0" smtClean="0"/>
              <a:t>. </a:t>
            </a:r>
            <a:r>
              <a:rPr lang="pt-PT" baseline="0" dirty="0" err="1" smtClean="0"/>
              <a:t>If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look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closer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we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can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see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that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</a:t>
            </a:r>
            <a:r>
              <a:rPr lang="pt-PT" dirty="0" err="1" smtClean="0"/>
              <a:t>he</a:t>
            </a:r>
            <a:r>
              <a:rPr lang="pt-PT" dirty="0" smtClean="0"/>
              <a:t> </a:t>
            </a:r>
            <a:r>
              <a:rPr lang="pt-PT" dirty="0" err="1" smtClean="0"/>
              <a:t>dominant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modes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oscillation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Sun </a:t>
            </a:r>
            <a:r>
              <a:rPr lang="pt-PT" baseline="0" dirty="0" err="1" smtClean="0"/>
              <a:t>have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periods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about</a:t>
            </a:r>
            <a:r>
              <a:rPr lang="pt-PT" baseline="0" dirty="0" smtClean="0"/>
              <a:t> 5 minutes </a:t>
            </a:r>
            <a:r>
              <a:rPr lang="pt-PT" baseline="0" dirty="0" err="1" smtClean="0"/>
              <a:t>or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equivalently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frequencies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approximately</a:t>
            </a:r>
            <a:r>
              <a:rPr lang="pt-PT" baseline="0" dirty="0" smtClean="0"/>
              <a:t> 3 </a:t>
            </a:r>
            <a:r>
              <a:rPr lang="pt-PT" baseline="0" dirty="0" err="1" smtClean="0"/>
              <a:t>mHz</a:t>
            </a:r>
            <a:r>
              <a:rPr lang="pt-PT" baseline="0" dirty="0" smtClean="0"/>
              <a:t>.</a:t>
            </a:r>
          </a:p>
          <a:p>
            <a:endParaRPr lang="pt-PT" baseline="0" dirty="0" smtClean="0"/>
          </a:p>
          <a:p>
            <a:r>
              <a:rPr lang="pt-PT" baseline="0" dirty="0" err="1" smtClean="0"/>
              <a:t>These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frequencies</a:t>
            </a:r>
            <a:r>
              <a:rPr lang="pt-PT" baseline="0" dirty="0" smtClean="0"/>
              <a:t> are </a:t>
            </a:r>
            <a:r>
              <a:rPr lang="pt-PT" baseline="0" dirty="0" err="1" smtClean="0"/>
              <a:t>too</a:t>
            </a:r>
            <a:r>
              <a:rPr lang="pt-PT" baseline="0" dirty="0" smtClean="0"/>
              <a:t> </a:t>
            </a:r>
            <a:r>
              <a:rPr lang="pt-PT" baseline="0" dirty="0" err="1" smtClean="0"/>
              <a:t>low</a:t>
            </a:r>
            <a:r>
              <a:rPr lang="pt-PT" baseline="0" dirty="0" smtClean="0"/>
              <a:t> to </a:t>
            </a:r>
            <a:r>
              <a:rPr lang="pt-PT" baseline="0" dirty="0" err="1" smtClean="0"/>
              <a:t>be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audible</a:t>
            </a:r>
            <a:r>
              <a:rPr lang="pt-PT" baseline="0" dirty="0" smtClean="0"/>
              <a:t> to </a:t>
            </a:r>
            <a:r>
              <a:rPr lang="pt-PT" baseline="0" dirty="0" err="1" smtClean="0"/>
              <a:t>humans</a:t>
            </a:r>
            <a:r>
              <a:rPr lang="pt-PT" baseline="0" dirty="0" smtClean="0"/>
              <a:t>. </a:t>
            </a:r>
            <a:r>
              <a:rPr lang="pt-PT" baseline="0" dirty="0" err="1" smtClean="0"/>
              <a:t>So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in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order</a:t>
            </a:r>
            <a:r>
              <a:rPr lang="pt-PT" baseline="0" dirty="0" smtClean="0"/>
              <a:t> to </a:t>
            </a:r>
            <a:r>
              <a:rPr lang="pt-PT" baseline="0" dirty="0" err="1" smtClean="0"/>
              <a:t>find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out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how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Sun </a:t>
            </a:r>
            <a:r>
              <a:rPr lang="pt-PT" baseline="0" dirty="0" err="1" smtClean="0"/>
              <a:t>sounds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like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we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take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our</a:t>
            </a:r>
            <a:r>
              <a:rPr lang="pt-PT" baseline="0" dirty="0" smtClean="0"/>
              <a:t> data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speed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them</a:t>
            </a:r>
            <a:r>
              <a:rPr lang="pt-PT" baseline="0" dirty="0" smtClean="0"/>
              <a:t> </a:t>
            </a:r>
            <a:r>
              <a:rPr lang="pt-PT" baseline="0" dirty="0" err="1" smtClean="0"/>
              <a:t>up</a:t>
            </a:r>
            <a:r>
              <a:rPr lang="pt-PT" baseline="0" dirty="0" smtClean="0"/>
              <a:t> some 100,000 </a:t>
            </a:r>
            <a:r>
              <a:rPr lang="pt-PT" baseline="0" dirty="0" err="1" smtClean="0"/>
              <a:t>times</a:t>
            </a:r>
            <a:r>
              <a:rPr lang="pt-PT" baseline="0" dirty="0" smtClean="0"/>
              <a:t>. </a:t>
            </a:r>
            <a:r>
              <a:rPr lang="pt-PT" baseline="0" dirty="0" err="1" smtClean="0"/>
              <a:t>This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effectively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converts</a:t>
            </a:r>
            <a:r>
              <a:rPr lang="pt-PT" baseline="0" dirty="0" smtClean="0"/>
              <a:t> a 3 </a:t>
            </a:r>
            <a:r>
              <a:rPr lang="pt-PT" baseline="0" dirty="0" err="1" smtClean="0"/>
              <a:t>mHz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signal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into</a:t>
            </a:r>
            <a:r>
              <a:rPr lang="pt-PT" baseline="0" dirty="0" smtClean="0"/>
              <a:t> a 300 Hz </a:t>
            </a:r>
            <a:r>
              <a:rPr lang="pt-PT" baseline="0" dirty="0" err="1" smtClean="0"/>
              <a:t>signal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now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well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within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our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audible</a:t>
            </a:r>
            <a:r>
              <a:rPr lang="pt-PT" baseline="0" dirty="0" smtClean="0"/>
              <a:t> range. </a:t>
            </a:r>
            <a:r>
              <a:rPr lang="pt-PT" baseline="0" dirty="0" err="1" smtClean="0"/>
              <a:t>So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how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Sun </a:t>
            </a:r>
            <a:r>
              <a:rPr lang="pt-PT" baseline="0" dirty="0" err="1" smtClean="0"/>
              <a:t>sounds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like</a:t>
            </a:r>
            <a:r>
              <a:rPr lang="pt-PT" baseline="0" dirty="0" smtClean="0"/>
              <a:t>...</a:t>
            </a:r>
          </a:p>
          <a:p>
            <a:endParaRPr lang="pt-PT" baseline="0" dirty="0" smtClean="0"/>
          </a:p>
          <a:p>
            <a:r>
              <a:rPr lang="pt-PT" baseline="0" dirty="0" smtClean="0"/>
              <a:t> 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BDAFF-AED7-9C4B-9C80-17D17D4BB66A}" type="slidenum">
              <a:rPr lang="pt-PT" smtClean="0"/>
              <a:pPr/>
              <a:t>5</a:t>
            </a:fld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err="1" smtClean="0"/>
              <a:t>When</a:t>
            </a:r>
            <a:r>
              <a:rPr lang="pt-PT" dirty="0" smtClean="0"/>
              <a:t> </a:t>
            </a:r>
            <a:r>
              <a:rPr lang="pt-PT" dirty="0" err="1" smtClean="0"/>
              <a:t>we</a:t>
            </a:r>
            <a:r>
              <a:rPr lang="pt-PT" dirty="0" smtClean="0"/>
              <a:t> </a:t>
            </a:r>
            <a:r>
              <a:rPr lang="pt-PT" dirty="0" err="1" smtClean="0"/>
              <a:t>play</a:t>
            </a:r>
            <a:r>
              <a:rPr lang="pt-PT" dirty="0" smtClean="0"/>
              <a:t> a musical note, </a:t>
            </a:r>
            <a:r>
              <a:rPr lang="pt-PT" dirty="0" err="1" smtClean="0"/>
              <a:t>say</a:t>
            </a:r>
            <a:r>
              <a:rPr lang="pt-PT" dirty="0" smtClean="0"/>
              <a:t>, </a:t>
            </a:r>
            <a:r>
              <a:rPr lang="pt-PT" dirty="0" err="1" smtClean="0"/>
              <a:t>using</a:t>
            </a:r>
            <a:r>
              <a:rPr lang="pt-PT" dirty="0" smtClean="0"/>
              <a:t> a </a:t>
            </a:r>
            <a:r>
              <a:rPr lang="pt-PT" dirty="0" err="1" smtClean="0"/>
              <a:t>flute</a:t>
            </a:r>
            <a:r>
              <a:rPr lang="pt-PT" dirty="0" smtClean="0"/>
              <a:t>, </a:t>
            </a:r>
            <a:r>
              <a:rPr lang="pt-PT" dirty="0" err="1" smtClean="0"/>
              <a:t>what</a:t>
            </a:r>
            <a:r>
              <a:rPr lang="pt-PT" dirty="0" smtClean="0"/>
              <a:t> </a:t>
            </a:r>
            <a:r>
              <a:rPr lang="pt-PT" dirty="0" err="1" smtClean="0"/>
              <a:t>we</a:t>
            </a:r>
            <a:r>
              <a:rPr lang="pt-PT" dirty="0" smtClean="0"/>
              <a:t> </a:t>
            </a:r>
            <a:r>
              <a:rPr lang="pt-PT" dirty="0" err="1" smtClean="0"/>
              <a:t>hear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baseline="0" dirty="0" smtClean="0"/>
              <a:t> </a:t>
            </a:r>
            <a:r>
              <a:rPr lang="pt-PT" dirty="0" smtClean="0"/>
              <a:t>a fundamental tone </a:t>
            </a:r>
            <a:r>
              <a:rPr lang="pt-PT" dirty="0" err="1" smtClean="0"/>
              <a:t>and</a:t>
            </a:r>
            <a:r>
              <a:rPr lang="pt-PT" dirty="0" smtClean="0"/>
              <a:t> a</a:t>
            </a:r>
            <a:r>
              <a:rPr lang="pt-PT" baseline="0" dirty="0" smtClean="0"/>
              <a:t> series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overtones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that</a:t>
            </a:r>
            <a:r>
              <a:rPr lang="pt-PT" baseline="0" dirty="0" smtClean="0"/>
              <a:t> fundamental tone</a:t>
            </a:r>
            <a:r>
              <a:rPr lang="pt-PT" dirty="0" smtClean="0"/>
              <a:t>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BDAFF-AED7-9C4B-9C80-17D17D4BB66A}" type="slidenum">
              <a:rPr lang="pt-PT" smtClean="0"/>
              <a:pPr/>
              <a:t>6</a:t>
            </a:fld>
            <a:endParaRPr 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err="1" smtClean="0"/>
              <a:t>Analogously</a:t>
            </a:r>
            <a:r>
              <a:rPr lang="pt-PT" dirty="0" smtClean="0"/>
              <a:t> to </a:t>
            </a:r>
            <a:r>
              <a:rPr lang="pt-PT" dirty="0" err="1" smtClean="0"/>
              <a:t>what</a:t>
            </a:r>
            <a:r>
              <a:rPr lang="pt-PT" dirty="0" smtClean="0"/>
              <a:t> </a:t>
            </a:r>
            <a:r>
              <a:rPr lang="pt-PT" dirty="0" err="1" smtClean="0"/>
              <a:t>happens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when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play</a:t>
            </a:r>
            <a:r>
              <a:rPr lang="pt-PT" baseline="0" dirty="0" smtClean="0"/>
              <a:t> a musical note,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Sun </a:t>
            </a:r>
            <a:r>
              <a:rPr lang="pt-PT" baseline="0" dirty="0" err="1" smtClean="0"/>
              <a:t>displays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several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types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motion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each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with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its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own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set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overtones</a:t>
            </a:r>
            <a:r>
              <a:rPr lang="pt-PT" baseline="0" dirty="0" smtClean="0"/>
              <a:t>. As a </a:t>
            </a:r>
            <a:r>
              <a:rPr lang="pt-PT" baseline="0" dirty="0" err="1" smtClean="0"/>
              <a:t>result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what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we</a:t>
            </a:r>
            <a:r>
              <a:rPr lang="pt-PT" baseline="0" dirty="0" smtClean="0"/>
              <a:t> observe for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Sun </a:t>
            </a:r>
            <a:r>
              <a:rPr lang="pt-PT" baseline="0" dirty="0" err="1" smtClean="0"/>
              <a:t>is</a:t>
            </a:r>
            <a:r>
              <a:rPr lang="pt-PT" baseline="0" dirty="0" smtClean="0"/>
              <a:t> a more </a:t>
            </a:r>
            <a:r>
              <a:rPr lang="pt-PT" baseline="0" dirty="0" err="1" smtClean="0"/>
              <a:t>complex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spectrum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that</a:t>
            </a:r>
            <a:r>
              <a:rPr lang="pt-PT" baseline="0" dirty="0" smtClean="0"/>
              <a:t> </a:t>
            </a:r>
            <a:r>
              <a:rPr lang="pt-PT" baseline="0" dirty="0" err="1" smtClean="0"/>
              <a:t>looks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like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this</a:t>
            </a:r>
            <a:r>
              <a:rPr lang="pt-PT" baseline="0" dirty="0" smtClean="0"/>
              <a:t>. </a:t>
            </a:r>
            <a:r>
              <a:rPr lang="pt-PT" baseline="0" dirty="0" err="1" smtClean="0"/>
              <a:t>This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</a:t>
            </a:r>
            <a:r>
              <a:rPr lang="pt-PT" baseline="0" dirty="0" smtClean="0"/>
              <a:t> actual solar </a:t>
            </a:r>
            <a:r>
              <a:rPr lang="pt-PT" baseline="0" dirty="0" err="1" smtClean="0"/>
              <a:t>spectrum</a:t>
            </a:r>
            <a:r>
              <a:rPr lang="pt-PT" baseline="0" dirty="0" smtClean="0"/>
              <a:t> as </a:t>
            </a:r>
            <a:r>
              <a:rPr lang="pt-PT" baseline="0" dirty="0" err="1" smtClean="0"/>
              <a:t>obtained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BiSON</a:t>
            </a:r>
            <a:r>
              <a:rPr lang="pt-PT" baseline="0" dirty="0" smtClean="0"/>
              <a:t>. As </a:t>
            </a:r>
            <a:r>
              <a:rPr lang="pt-PT" baseline="0" dirty="0" err="1" smtClean="0"/>
              <a:t>mentioned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earlier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solar </a:t>
            </a:r>
            <a:r>
              <a:rPr lang="pt-PT" baseline="0" dirty="0" err="1" smtClean="0"/>
              <a:t>spectrum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centred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at</a:t>
            </a:r>
            <a:r>
              <a:rPr lang="pt-PT" baseline="0" dirty="0" smtClean="0"/>
              <a:t> a </a:t>
            </a:r>
            <a:r>
              <a:rPr lang="pt-PT" baseline="0" dirty="0" err="1" smtClean="0"/>
              <a:t>frequency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3 </a:t>
            </a:r>
            <a:r>
              <a:rPr lang="pt-PT" baseline="0" dirty="0" err="1" smtClean="0"/>
              <a:t>mHz</a:t>
            </a:r>
            <a:r>
              <a:rPr lang="pt-PT" baseline="0" dirty="0" smtClean="0"/>
              <a:t> (</a:t>
            </a:r>
            <a:r>
              <a:rPr lang="pt-PT" baseline="0" dirty="0" err="1" smtClean="0"/>
              <a:t>or</a:t>
            </a:r>
            <a:r>
              <a:rPr lang="pt-PT" baseline="0" dirty="0" smtClean="0"/>
              <a:t> a </a:t>
            </a:r>
            <a:r>
              <a:rPr lang="pt-PT" baseline="0" dirty="0" err="1" smtClean="0"/>
              <a:t>period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5 minutes).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BDAFF-AED7-9C4B-9C80-17D17D4BB66A}" type="slidenum">
              <a:rPr lang="pt-PT" smtClean="0"/>
              <a:pPr/>
              <a:t>7</a:t>
            </a:fld>
            <a:endParaRPr 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what have we learned from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helioseismology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Through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helioseismology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Sun fulfils the role of a Rosetta Stone for astrophysics.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Helioseismology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allows us to study the Sun in great detail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hrough this we can inform our understanding of the life histories of the Sun and other stars.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Helioseismology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also allows us to test fundamental physics under the exotic conditions found in the solar interior. Perhaps the most notorious example has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been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use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helioseismology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solar neutrino problem, which eventually pointed the way to a solution in particle physics.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BDAFF-AED7-9C4B-9C80-17D17D4BB66A}" type="slidenum">
              <a:rPr lang="pt-PT" smtClean="0"/>
              <a:pPr/>
              <a:t>8</a:t>
            </a:fld>
            <a:endParaRPr 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Sun is, however, a single star at a specific evolutionary state, and it is further structurally simple if compared with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certain other stars. A logical consequence was, therefore, the advent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asteroseismology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whereby one would expect to be able to probe the interiors of stars other than the Sun through the use of their intrinsic oscillations.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BDAFF-AED7-9C4B-9C80-17D17D4BB66A}" type="slidenum">
              <a:rPr lang="pt-PT" smtClean="0"/>
              <a:pPr/>
              <a:t>9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b_burgun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88"/>
            <a:ext cx="9148763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97088" y="2478088"/>
            <a:ext cx="5218112" cy="19081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562600"/>
            <a:ext cx="8456613" cy="1065213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8803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4151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04615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ordmarque_burgund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172200"/>
            <a:ext cx="1547812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56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65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google.co.uk/url?sa=i&amp;rct=j&amp;q=nasa+kepler+mission+launch&amp;source=images&amp;cd=&amp;cad=rja&amp;docid=llreVmviy-LpDM&amp;tbnid=6F87csF5HhwNSM:&amp;ved=0CAUQjRw&amp;url=http://www.newt.com/wohler/events/2009/kepler-launch/&amp;ei=bQYlUY6SKerb0QWftICQDw&amp;psig=AFQjCNGWcd1jWRep3AIhzgtcB_qMkPhPkw&amp;ust=1361467313456441" TargetMode="External"/><Relationship Id="rId1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google.co.uk/url?sa=i&amp;rct=j&amp;q=nasa+kepler+mission+discoveries&amp;source=images&amp;cd=&amp;cad=rja&amp;docid=7Z7i-LGHFuipCM&amp;tbnid=-6SW9z00YjczUM:&amp;ved=0CAUQjRw&amp;url=http://sitanbul.wordpress.com/2011/12/07/nasas-kepler-mission-announces-latest-planetary-discovery/&amp;ei=2wQlUYTlFY-U0QXV_YGYDw&amp;psig=AFQjCNEEplsUTFa-Wj615WU4cEXTlFwcig&amp;ust=1361466929709453" TargetMode="External"/><Relationship Id="rId4" Type="http://schemas.openxmlformats.org/officeDocument/2006/relationships/image" Target="../media/image15.png"/><Relationship Id="rId5" Type="http://schemas.openxmlformats.org/officeDocument/2006/relationships/hyperlink" Target="http://www.google.co.uk/url?sa=i&amp;rct=j&amp;q=nasa+kepler+mission+&amp;source=images&amp;cd=&amp;cad=rja&amp;docid=bT8RihstVsUwXM&amp;tbnid=FBNaKTFWtNDKvM:&amp;ved=0CAUQjRw&amp;url=http://kepler.nasa.gov/multimedia/artwork/?ImageID=32&amp;ei=iQUlUaf3Ce6o0AWm_oGYDw&amp;psig=AFQjCNGiMfPHVFalslE6aCc-dtd11ym2Ew&amp;ust=1361466921669713" TargetMode="External"/><Relationship Id="rId6" Type="http://schemas.openxmlformats.org/officeDocument/2006/relationships/image" Target="../media/image16.jpeg"/><Relationship Id="rId7" Type="http://schemas.openxmlformats.org/officeDocument/2006/relationships/hyperlink" Target="http://www.google.co.uk/url?sa=i&amp;rct=j&amp;q=nasa+kepler+mission+&amp;source=images&amp;cd=&amp;cad=rja&amp;docid=NLO6TvFFGyllkM&amp;tbnid=JTFbc2vjAzEXkM:&amp;ved=0CAUQjRw&amp;url=http://ferrebeekeeper.wordpress.com/tag/mission/&amp;ei=xgUlUaXrEOOH0AXflICgDw&amp;psig=AFQjCNGiMfPHVFalslE6aCc-dtd11ym2Ew&amp;ust=1361466921669713" TargetMode="External"/><Relationship Id="rId8" Type="http://schemas.openxmlformats.org/officeDocument/2006/relationships/image" Target="../media/image17.jpeg"/><Relationship Id="rId9" Type="http://schemas.openxmlformats.org/officeDocument/2006/relationships/hyperlink" Target="http://www.google.co.uk/url?sa=i&amp;rct=j&amp;q=nasa+kepler+mission&amp;source=images&amp;cd=&amp;cad=rja&amp;docid=HU7iGysgH8nKvM&amp;tbnid=EYg6Lc6Oe6KfiM:&amp;ved=0CAUQjRw&amp;url=http://www.jpl.nasa.gov/news/news.php?release=2008-179&amp;ei=yAIlUevuMKWV0QWXn4CQDw&amp;bvm=bv.42661473,d.d2k&amp;psig=AFQjCNEBH4Bs5l63rliWCdflU2iw8gVScg&amp;ust=1361466405402580" TargetMode="External"/><Relationship Id="rId10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2.png"/><Relationship Id="rId5" Type="http://schemas.openxmlformats.org/officeDocument/2006/relationships/image" Target="../media/image21.jpeg"/><Relationship Id="rId6" Type="http://schemas.openxmlformats.org/officeDocument/2006/relationships/image" Target="../media/image10.png"/><Relationship Id="rId1" Type="http://schemas.openxmlformats.org/officeDocument/2006/relationships/audio" Target="../media/audio1.bin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22.jpeg"/><Relationship Id="rId5" Type="http://schemas.openxmlformats.org/officeDocument/2006/relationships/image" Target="../media/image23.png"/><Relationship Id="rId6" Type="http://schemas.openxmlformats.org/officeDocument/2006/relationships/image" Target="../media/image10.png"/><Relationship Id="rId1" Type="http://schemas.openxmlformats.org/officeDocument/2006/relationships/audio" Target="../media/audio2.bin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24.jpeg"/><Relationship Id="rId5" Type="http://schemas.openxmlformats.org/officeDocument/2006/relationships/image" Target="../media/image25.png"/><Relationship Id="rId6" Type="http://schemas.openxmlformats.org/officeDocument/2006/relationships/image" Target="../media/image10.png"/><Relationship Id="rId1" Type="http://schemas.openxmlformats.org/officeDocument/2006/relationships/audio" Target="../media/audio3.bin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audio" Target="../media/audio1.bin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ctr"/>
          <a:lstStyle/>
          <a:p>
            <a:pPr algn="ctr" eaLnBrk="1" hangingPunct="1"/>
            <a:r>
              <a:rPr lang="en-GB" altLang="en-US" sz="4200" dirty="0" smtClean="0"/>
              <a:t>The Music of the Stars and the Search for New Worlds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5773" y="5186500"/>
            <a:ext cx="7244346" cy="1065212"/>
          </a:xfrm>
        </p:spPr>
        <p:txBody>
          <a:bodyPr anchor="ctr"/>
          <a:lstStyle/>
          <a:p>
            <a:pPr algn="ctr" eaLnBrk="1" hangingPunct="1">
              <a:lnSpc>
                <a:spcPct val="80000"/>
              </a:lnSpc>
            </a:pPr>
            <a:r>
              <a:rPr lang="en-GB" altLang="en-US" dirty="0" smtClean="0"/>
              <a:t>Tiago </a:t>
            </a:r>
            <a:r>
              <a:rPr lang="en-GB" altLang="en-US" dirty="0" err="1" smtClean="0"/>
              <a:t>Campante</a:t>
            </a:r>
            <a:endParaRPr lang="en-GB" altLang="en-US" dirty="0" smtClean="0"/>
          </a:p>
          <a:p>
            <a:pPr algn="ctr" eaLnBrk="1" hangingPunct="1">
              <a:lnSpc>
                <a:spcPct val="80000"/>
              </a:lnSpc>
            </a:pPr>
            <a:endParaRPr lang="en-GB" altLang="en-US" sz="2000" dirty="0" smtClean="0"/>
          </a:p>
          <a:p>
            <a:pPr algn="ctr" eaLnBrk="1" hangingPunct="1">
              <a:lnSpc>
                <a:spcPct val="80000"/>
              </a:lnSpc>
            </a:pPr>
            <a:r>
              <a:rPr lang="en-GB" altLang="en-US" sz="2400" dirty="0" smtClean="0"/>
              <a:t>University of Birmingham</a:t>
            </a:r>
          </a:p>
          <a:p>
            <a:pPr algn="ctr" eaLnBrk="1" hangingPunct="1">
              <a:lnSpc>
                <a:spcPct val="80000"/>
              </a:lnSpc>
            </a:pPr>
            <a:r>
              <a:rPr lang="en-GB" altLang="en-US" sz="2000" dirty="0" err="1" smtClean="0"/>
              <a:t>campante@bison.ph.bham.ac.uk</a:t>
            </a:r>
            <a:endParaRPr lang="en-GB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5" descr="http://i1091.photobucket.com/albums/i381/Erimtan/Logos%20and%20More/NASA_logo_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10800" y="238125"/>
            <a:ext cx="1951038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7" descr="http://kepler.nasa.gov/images/Kepler_bumper-full.jpe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422650" y="238125"/>
            <a:ext cx="50958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http://ferrebeekeeper.files.wordpress.com/2011/12/kepler_mission.jpg?w=490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222000" y="2327788"/>
            <a:ext cx="2855234" cy="369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http://www.jpl.nasa.gov/images/kepler/20080923/kepler-browse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4330" r="8292"/>
          <a:stretch>
            <a:fillRect/>
          </a:stretch>
        </p:blipFill>
        <p:spPr bwMode="auto">
          <a:xfrm>
            <a:off x="6211887" y="2327788"/>
            <a:ext cx="2320277" cy="369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http://www.newt.com/wohler/events/2009/kepler-launch/ksc-kepler-launch-2-big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94000" y="2328863"/>
            <a:ext cx="2447925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64885" y="6021388"/>
            <a:ext cx="55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http://</a:t>
            </a:r>
            <a:r>
              <a:rPr lang="en-US" sz="2400" dirty="0" err="1" smtClean="0"/>
              <a:t>keplerscience.arc.nasa.gov</a:t>
            </a:r>
            <a:r>
              <a:rPr lang="en-US" sz="2400" dirty="0" smtClean="0"/>
              <a:t>/</a:t>
            </a:r>
            <a:endParaRPr lang="pt-P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ilkywaykeplerfovbyCRober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457" y="198893"/>
            <a:ext cx="4965792" cy="6458400"/>
          </a:xfrm>
          <a:prstGeom prst="rect">
            <a:avLst/>
          </a:prstGeom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646000" y="423863"/>
            <a:ext cx="3876628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GB" altLang="en-US" sz="3200" i="1" dirty="0" err="1" smtClean="0">
                <a:solidFill>
                  <a:schemeClr val="accent1"/>
                </a:solidFill>
              </a:rPr>
              <a:t>Kepler</a:t>
            </a:r>
            <a:r>
              <a:rPr lang="en-GB" altLang="en-US" sz="3200" dirty="0" smtClean="0">
                <a:solidFill>
                  <a:schemeClr val="accent1"/>
                </a:solidFill>
              </a:rPr>
              <a:t> field-of-view</a:t>
            </a:r>
            <a:endParaRPr lang="en-US" altLang="en-US" sz="3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0236" r="5170" b="7721"/>
          <a:stretch>
            <a:fillRect/>
          </a:stretch>
        </p:blipFill>
        <p:spPr bwMode="auto">
          <a:xfrm>
            <a:off x="3721714" y="2127250"/>
            <a:ext cx="4668837" cy="37179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Rectangle 8"/>
          <p:cNvSpPr>
            <a:spLocks noChangeArrowheads="1"/>
          </p:cNvSpPr>
          <p:nvPr/>
        </p:nvSpPr>
        <p:spPr bwMode="auto">
          <a:xfrm>
            <a:off x="7660800" y="2416175"/>
            <a:ext cx="360363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4995659" y="5881688"/>
            <a:ext cx="244792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dirty="0"/>
              <a:t>Frequency </a:t>
            </a:r>
            <a:r>
              <a:rPr lang="en-GB" altLang="en-US" sz="1600" dirty="0" smtClean="0"/>
              <a:t>(</a:t>
            </a:r>
            <a:r>
              <a:rPr lang="en-GB" altLang="en-US" sz="1600" i="1" dirty="0" err="1" smtClean="0"/>
              <a:t>μ</a:t>
            </a:r>
            <a:r>
              <a:rPr lang="en-GB" altLang="en-US" sz="1600" dirty="0" err="1" smtClean="0"/>
              <a:t>Hz</a:t>
            </a:r>
            <a:r>
              <a:rPr lang="en-GB" altLang="en-US" sz="1600" dirty="0" smtClean="0"/>
              <a:t>)</a:t>
            </a:r>
            <a:endParaRPr lang="en-US" altLang="en-US" sz="1600" dirty="0"/>
          </a:p>
        </p:txBody>
      </p:sp>
      <p:sp>
        <p:nvSpPr>
          <p:cNvPr id="16391" name="Text Box 5"/>
          <p:cNvSpPr txBox="1">
            <a:spLocks noChangeArrowheads="1"/>
          </p:cNvSpPr>
          <p:nvPr/>
        </p:nvSpPr>
        <p:spPr bwMode="auto">
          <a:xfrm rot="-5400000">
            <a:off x="2682488" y="3435142"/>
            <a:ext cx="15128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dirty="0"/>
              <a:t>Strength</a:t>
            </a:r>
            <a:endParaRPr lang="en-US" altLang="en-US" sz="1600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>
          <a:xfrm>
            <a:off x="1108669" y="498475"/>
            <a:ext cx="6893906" cy="769938"/>
          </a:xfrm>
        </p:spPr>
        <p:txBody>
          <a:bodyPr anchor="ctr"/>
          <a:lstStyle/>
          <a:p>
            <a:pPr algn="ctr" eaLnBrk="1" hangingPunct="1"/>
            <a:r>
              <a:rPr lang="en-GB" altLang="en-US" dirty="0" smtClean="0"/>
              <a:t>Music of the stars: Sun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165200" y="1762919"/>
            <a:ext cx="38559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200" dirty="0"/>
              <a:t>Frequency </a:t>
            </a:r>
            <a:r>
              <a:rPr lang="en-GB" altLang="en-US" sz="2200" dirty="0" smtClean="0"/>
              <a:t>spectrum</a:t>
            </a:r>
            <a:endParaRPr lang="en-US" altLang="en-US" sz="2200" dirty="0"/>
          </a:p>
        </p:txBody>
      </p:sp>
      <p:pic>
        <p:nvPicPr>
          <p:cNvPr id="8" name="Picture 9" descr="bass-trump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3643" t="3970" r="18365"/>
          <a:stretch>
            <a:fillRect/>
          </a:stretch>
        </p:blipFill>
        <p:spPr bwMode="auto">
          <a:xfrm>
            <a:off x="905966" y="2193806"/>
            <a:ext cx="1730375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musi624.wav">
            <a:hlinkHover r:id="" action="ppaction://ole?verb=0"/>
          </p:cNvPr>
          <p:cNvPicPr>
            <a:picLocks noRot="1" noChangeAspect="1"/>
          </p:cNvPicPr>
          <p:nvPr>
            <a:wavAudioFile r:embed="rId1" name="music0.datT5_C523.25.wav"/>
          </p:nvPr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87355" y="5915442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8"/>
          <p:cNvSpPr>
            <a:spLocks noChangeArrowheads="1"/>
          </p:cNvSpPr>
          <p:nvPr/>
        </p:nvSpPr>
        <p:spPr bwMode="auto">
          <a:xfrm>
            <a:off x="7660800" y="2416175"/>
            <a:ext cx="360363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4995659" y="5881688"/>
            <a:ext cx="244792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dirty="0"/>
              <a:t>Frequency </a:t>
            </a:r>
            <a:r>
              <a:rPr lang="en-GB" altLang="en-US" sz="1600" dirty="0" smtClean="0"/>
              <a:t>(</a:t>
            </a:r>
            <a:r>
              <a:rPr lang="en-GB" altLang="en-US" sz="1600" i="1" dirty="0" err="1" smtClean="0"/>
              <a:t>μ</a:t>
            </a:r>
            <a:r>
              <a:rPr lang="en-GB" altLang="en-US" sz="1600" dirty="0" err="1" smtClean="0"/>
              <a:t>Hz</a:t>
            </a:r>
            <a:r>
              <a:rPr lang="en-GB" altLang="en-US" sz="1600" dirty="0" smtClean="0"/>
              <a:t>)</a:t>
            </a:r>
            <a:endParaRPr lang="en-US" altLang="en-US" sz="1600" dirty="0"/>
          </a:p>
        </p:txBody>
      </p:sp>
      <p:sp>
        <p:nvSpPr>
          <p:cNvPr id="16391" name="Text Box 5"/>
          <p:cNvSpPr txBox="1">
            <a:spLocks noChangeArrowheads="1"/>
          </p:cNvSpPr>
          <p:nvPr/>
        </p:nvSpPr>
        <p:spPr bwMode="auto">
          <a:xfrm rot="-5400000">
            <a:off x="2682488" y="3435142"/>
            <a:ext cx="15128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dirty="0"/>
              <a:t>Strength</a:t>
            </a:r>
            <a:endParaRPr lang="en-US" altLang="en-US" sz="1600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>
          <a:xfrm>
            <a:off x="179294" y="498475"/>
            <a:ext cx="8785412" cy="769938"/>
          </a:xfrm>
        </p:spPr>
        <p:txBody>
          <a:bodyPr anchor="ctr"/>
          <a:lstStyle/>
          <a:p>
            <a:pPr algn="ctr" eaLnBrk="1" hangingPunct="1"/>
            <a:r>
              <a:rPr lang="en-GB" altLang="en-US" dirty="0" smtClean="0"/>
              <a:t>Music of the stars: dwarf star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165200" y="1762919"/>
            <a:ext cx="38559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200" dirty="0"/>
              <a:t>Frequency </a:t>
            </a:r>
            <a:r>
              <a:rPr lang="en-GB" altLang="en-US" sz="2200" dirty="0" smtClean="0"/>
              <a:t>spectrum</a:t>
            </a:r>
            <a:endParaRPr lang="en-US" altLang="en-US" sz="2200" dirty="0"/>
          </a:p>
        </p:txBody>
      </p:sp>
      <p:pic>
        <p:nvPicPr>
          <p:cNvPr id="9" name="Picture 4" descr="piccol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206728" y="2847975"/>
            <a:ext cx="11271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3571" b="5733"/>
          <a:stretch>
            <a:fillRect/>
          </a:stretch>
        </p:blipFill>
        <p:spPr bwMode="auto">
          <a:xfrm>
            <a:off x="3697200" y="2193806"/>
            <a:ext cx="4912656" cy="360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musi640.wav">
            <a:hlinkHover r:id="" action="ppaction://ole?verb=0"/>
          </p:cNvPr>
          <p:cNvPicPr>
            <a:picLocks noRot="1" noChangeAspect="1"/>
          </p:cNvPicPr>
          <p:nvPr>
            <a:wavAudioFile r:embed="rId1" name="music8006161.datT5_C523.25.wav"/>
          </p:nvPr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87600" y="5914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8"/>
          <p:cNvSpPr>
            <a:spLocks noChangeArrowheads="1"/>
          </p:cNvSpPr>
          <p:nvPr/>
        </p:nvSpPr>
        <p:spPr bwMode="auto">
          <a:xfrm>
            <a:off x="7660800" y="2416175"/>
            <a:ext cx="360363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4995659" y="5881688"/>
            <a:ext cx="244792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dirty="0"/>
              <a:t>Frequency </a:t>
            </a:r>
            <a:r>
              <a:rPr lang="en-GB" altLang="en-US" sz="1600" dirty="0" smtClean="0"/>
              <a:t>(</a:t>
            </a:r>
            <a:r>
              <a:rPr lang="en-GB" altLang="en-US" sz="1600" i="1" dirty="0" err="1" smtClean="0"/>
              <a:t>μ</a:t>
            </a:r>
            <a:r>
              <a:rPr lang="en-GB" altLang="en-US" sz="1600" dirty="0" err="1" smtClean="0"/>
              <a:t>Hz</a:t>
            </a:r>
            <a:r>
              <a:rPr lang="en-GB" altLang="en-US" sz="1600" dirty="0" smtClean="0"/>
              <a:t>)</a:t>
            </a:r>
            <a:endParaRPr lang="en-US" altLang="en-US" sz="1600" dirty="0"/>
          </a:p>
        </p:txBody>
      </p:sp>
      <p:sp>
        <p:nvSpPr>
          <p:cNvPr id="16391" name="Text Box 5"/>
          <p:cNvSpPr txBox="1">
            <a:spLocks noChangeArrowheads="1"/>
          </p:cNvSpPr>
          <p:nvPr/>
        </p:nvSpPr>
        <p:spPr bwMode="auto">
          <a:xfrm rot="-5400000">
            <a:off x="2682488" y="3435142"/>
            <a:ext cx="15128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dirty="0"/>
              <a:t>Strength</a:t>
            </a:r>
            <a:endParaRPr lang="en-US" altLang="en-US" sz="1600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>
          <a:xfrm>
            <a:off x="721562" y="498475"/>
            <a:ext cx="7834488" cy="769938"/>
          </a:xfrm>
        </p:spPr>
        <p:txBody>
          <a:bodyPr anchor="ctr"/>
          <a:lstStyle/>
          <a:p>
            <a:pPr algn="ctr" eaLnBrk="1" hangingPunct="1"/>
            <a:r>
              <a:rPr lang="en-GB" altLang="en-US" dirty="0" smtClean="0"/>
              <a:t>Music of the stars: </a:t>
            </a:r>
            <a:r>
              <a:rPr lang="en-GB" altLang="en-US" dirty="0" err="1" smtClean="0"/>
              <a:t>subgiant</a:t>
            </a:r>
            <a:r>
              <a:rPr lang="en-GB" altLang="en-US" dirty="0" smtClean="0"/>
              <a:t> star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165200" y="1762919"/>
            <a:ext cx="38559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200" dirty="0"/>
              <a:t>Frequency </a:t>
            </a:r>
            <a:r>
              <a:rPr lang="en-GB" altLang="en-US" sz="2200" dirty="0" smtClean="0"/>
              <a:t>spectrum</a:t>
            </a:r>
            <a:endParaRPr lang="en-US" altLang="en-US" sz="2200" dirty="0"/>
          </a:p>
        </p:txBody>
      </p:sp>
      <p:pic>
        <p:nvPicPr>
          <p:cNvPr id="9" name="Picture 5" descr="tub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09638" y="2127250"/>
            <a:ext cx="2116137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7950" b="5470"/>
          <a:stretch>
            <a:fillRect/>
          </a:stretch>
        </p:blipFill>
        <p:spPr bwMode="auto">
          <a:xfrm>
            <a:off x="3787200" y="2284413"/>
            <a:ext cx="4768850" cy="351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musi655.wav">
            <a:hlinkHover r:id="" action="ppaction://ole?verb=0"/>
          </p:cNvPr>
          <p:cNvPicPr>
            <a:picLocks noRot="1" noChangeAspect="1"/>
          </p:cNvPicPr>
          <p:nvPr>
            <a:wavAudioFile r:embed="rId1" name="music3632418.datT5_C523.25.wav"/>
          </p:nvPr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87600" y="5914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7246"/>
          <a:stretch>
            <a:fillRect/>
          </a:stretch>
        </p:blipFill>
        <p:spPr bwMode="auto">
          <a:xfrm>
            <a:off x="126000" y="133200"/>
            <a:ext cx="5138240" cy="669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148263" y="908050"/>
            <a:ext cx="39608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3000" i="1" dirty="0" err="1">
                <a:solidFill>
                  <a:schemeClr val="bg2"/>
                </a:solidFill>
              </a:rPr>
              <a:t>Kepler</a:t>
            </a:r>
            <a:r>
              <a:rPr lang="en-GB" altLang="en-US" sz="3000" dirty="0">
                <a:solidFill>
                  <a:schemeClr val="bg2"/>
                </a:solidFill>
              </a:rPr>
              <a:t> sequence of  solar-mass stars</a:t>
            </a:r>
          </a:p>
        </p:txBody>
      </p:sp>
      <p:sp>
        <p:nvSpPr>
          <p:cNvPr id="5" name="Down Arrow 4"/>
          <p:cNvSpPr/>
          <p:nvPr/>
        </p:nvSpPr>
        <p:spPr>
          <a:xfrm>
            <a:off x="6156325" y="2781300"/>
            <a:ext cx="360363" cy="2663825"/>
          </a:xfrm>
          <a:prstGeom prst="downArrow">
            <a:avLst>
              <a:gd name="adj1" fmla="val 34608"/>
              <a:gd name="adj2" fmla="val 126961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bg2"/>
              </a:solidFill>
            </a:endParaRP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6443663" y="3357563"/>
            <a:ext cx="19446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dirty="0">
                <a:solidFill>
                  <a:schemeClr val="tx2"/>
                </a:solidFill>
              </a:rPr>
              <a:t>Increasing</a:t>
            </a:r>
          </a:p>
          <a:p>
            <a:pPr algn="ctr" eaLnBrk="1" hangingPunct="1"/>
            <a:r>
              <a:rPr lang="en-GB" altLang="en-US" dirty="0">
                <a:solidFill>
                  <a:schemeClr val="tx2"/>
                </a:solidFill>
              </a:rPr>
              <a:t>size, age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2125" y="188913"/>
            <a:ext cx="2089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000" dirty="0">
                <a:solidFill>
                  <a:schemeClr val="tx2"/>
                </a:solidFill>
              </a:rPr>
              <a:t>teenager…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0688" y="1516063"/>
            <a:ext cx="2087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000">
                <a:solidFill>
                  <a:schemeClr val="tx2"/>
                </a:solidFill>
              </a:rPr>
              <a:t>young adult…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17675" y="2781300"/>
            <a:ext cx="2087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000">
                <a:solidFill>
                  <a:schemeClr val="tx2"/>
                </a:solidFill>
              </a:rPr>
              <a:t>prime of life…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73213" y="4037013"/>
            <a:ext cx="2519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000">
                <a:solidFill>
                  <a:schemeClr val="tx2"/>
                </a:solidFill>
              </a:rPr>
              <a:t> starting to fill out…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73213" y="5373688"/>
            <a:ext cx="2519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000" dirty="0" smtClean="0">
                <a:solidFill>
                  <a:schemeClr val="tx2"/>
                </a:solidFill>
              </a:rPr>
              <a:t>bus pass </a:t>
            </a:r>
            <a:r>
              <a:rPr lang="en-GB" altLang="en-US" sz="2000" dirty="0">
                <a:solidFill>
                  <a:schemeClr val="tx2"/>
                </a:solidFill>
              </a:rPr>
              <a:t>ordered…</a:t>
            </a:r>
          </a:p>
        </p:txBody>
      </p:sp>
      <p:sp>
        <p:nvSpPr>
          <p:cNvPr id="19467" name="TextBox 12"/>
          <p:cNvSpPr txBox="1">
            <a:spLocks noChangeArrowheads="1"/>
          </p:cNvSpPr>
          <p:nvPr/>
        </p:nvSpPr>
        <p:spPr bwMode="auto">
          <a:xfrm>
            <a:off x="5003800" y="115888"/>
            <a:ext cx="42402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4000" dirty="0">
                <a:solidFill>
                  <a:schemeClr val="tx2"/>
                </a:solidFill>
              </a:rPr>
              <a:t>“Sun in time”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476375" y="1268413"/>
            <a:ext cx="61198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dirty="0" smtClean="0">
                <a:solidFill>
                  <a:schemeClr val="bg2"/>
                </a:solidFill>
                <a:latin typeface="+mj-lt"/>
              </a:rPr>
              <a:t>Detection of </a:t>
            </a:r>
            <a:r>
              <a:rPr lang="en-GB" dirty="0" err="1" smtClean="0">
                <a:solidFill>
                  <a:schemeClr val="bg2"/>
                </a:solidFill>
                <a:latin typeface="+mj-lt"/>
              </a:rPr>
              <a:t>extrasolar</a:t>
            </a:r>
            <a:r>
              <a:rPr lang="en-GB" dirty="0" smtClean="0">
                <a:solidFill>
                  <a:schemeClr val="bg2"/>
                </a:solidFill>
                <a:latin typeface="+mj-lt"/>
              </a:rPr>
              <a:t> planets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1108669" y="498475"/>
            <a:ext cx="6893906" cy="769938"/>
          </a:xfrm>
        </p:spPr>
        <p:txBody>
          <a:bodyPr anchor="ctr"/>
          <a:lstStyle/>
          <a:p>
            <a:pPr algn="ctr" eaLnBrk="1" hangingPunct="1"/>
            <a:r>
              <a:rPr lang="en-GB" altLang="en-US" dirty="0" smtClean="0"/>
              <a:t>The transit method</a:t>
            </a:r>
          </a:p>
        </p:txBody>
      </p:sp>
      <p:pic>
        <p:nvPicPr>
          <p:cNvPr id="8" name="Picture 7" descr="trans_an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75" y="2409596"/>
            <a:ext cx="6088320" cy="38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ts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90" y="370800"/>
            <a:ext cx="7704000" cy="577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r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00" y="378000"/>
            <a:ext cx="7576278" cy="565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epler4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00" y="360000"/>
            <a:ext cx="7584000" cy="5688000"/>
          </a:xfrm>
          <a:prstGeom prst="rect">
            <a:avLst/>
          </a:prstGeom>
        </p:spPr>
      </p:pic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730800" y="6076800"/>
            <a:ext cx="54052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 err="1" smtClean="0"/>
              <a:t>Campante</a:t>
            </a:r>
            <a:r>
              <a:rPr lang="en-GB" sz="2400" dirty="0" smtClean="0"/>
              <a:t> et al., 2015, </a:t>
            </a:r>
            <a:r>
              <a:rPr lang="en-GB" sz="2400" i="1" dirty="0" err="1" smtClean="0"/>
              <a:t>ApJ</a:t>
            </a:r>
            <a:r>
              <a:rPr lang="en-GB" sz="2400" dirty="0" smtClean="0"/>
              <a:t>, 799, 170 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75402" y="5436000"/>
            <a:ext cx="4304095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/>
                </a:solidFill>
              </a:rPr>
              <a:t>11.2 billion years old!</a:t>
            </a:r>
            <a:endParaRPr lang="pt-PT" sz="2800" dirty="0">
              <a:solidFill>
                <a:schemeClr val="accent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3825" y="565200"/>
            <a:ext cx="2691508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>
                <a:solidFill>
                  <a:schemeClr val="accent5"/>
                </a:solidFill>
              </a:rPr>
              <a:t>Kepler-444</a:t>
            </a:r>
            <a:endParaRPr lang="pt-PT" sz="40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614" y="498475"/>
            <a:ext cx="5005723" cy="769938"/>
          </a:xfrm>
        </p:spPr>
        <p:txBody>
          <a:bodyPr anchor="ctr"/>
          <a:lstStyle/>
          <a:p>
            <a:pPr algn="ctr" eaLnBrk="1" hangingPunct="1"/>
            <a:r>
              <a:rPr lang="en-GB" altLang="en-US" dirty="0" smtClean="0"/>
              <a:t>The resonant Sun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299203" y="1268413"/>
            <a:ext cx="619768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anchor="ctr">
            <a:no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2200" dirty="0" smtClean="0">
                <a:latin typeface="+mj-lt"/>
              </a:rPr>
              <a:t>The Sun resonates like a musical instrument!</a:t>
            </a:r>
          </a:p>
        </p:txBody>
      </p:sp>
      <p:pic>
        <p:nvPicPr>
          <p:cNvPr id="6149" name="Picture 2" descr="wood_mont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77036" y="2530189"/>
            <a:ext cx="3240000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wave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6802" y="2799602"/>
            <a:ext cx="3139535" cy="27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64885" y="6167618"/>
            <a:ext cx="55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http://</a:t>
            </a:r>
            <a:r>
              <a:rPr lang="en-US" sz="2400" dirty="0" err="1" smtClean="0"/>
              <a:t>tess.gsfc.nasa.gov</a:t>
            </a:r>
            <a:r>
              <a:rPr lang="en-US" sz="2400" dirty="0" smtClean="0"/>
              <a:t>/</a:t>
            </a:r>
            <a:endParaRPr lang="pt-PT" sz="2400" dirty="0"/>
          </a:p>
        </p:txBody>
      </p:sp>
      <p:pic>
        <p:nvPicPr>
          <p:cNvPr id="4" name="Picture 3" descr="TE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6" name="Picture 5" descr="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66800"/>
            <a:ext cx="2222569" cy="141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ctr"/>
          <a:lstStyle/>
          <a:p>
            <a:pPr algn="ctr" eaLnBrk="1" hangingPunct="1"/>
            <a:r>
              <a:rPr lang="en-GB" altLang="en-US" sz="4200" dirty="0" smtClean="0"/>
              <a:t>The Music of the Stars and the Search for New Worlds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5773" y="5186500"/>
            <a:ext cx="7244346" cy="1065212"/>
          </a:xfrm>
        </p:spPr>
        <p:txBody>
          <a:bodyPr anchor="ctr"/>
          <a:lstStyle/>
          <a:p>
            <a:pPr algn="ctr" eaLnBrk="1" hangingPunct="1">
              <a:lnSpc>
                <a:spcPct val="80000"/>
              </a:lnSpc>
            </a:pPr>
            <a:r>
              <a:rPr lang="en-GB" altLang="en-US" dirty="0" smtClean="0"/>
              <a:t>Thank you for listening!</a:t>
            </a:r>
          </a:p>
          <a:p>
            <a:pPr algn="ctr" eaLnBrk="1" hangingPunct="1">
              <a:lnSpc>
                <a:spcPct val="80000"/>
              </a:lnSpc>
            </a:pPr>
            <a:endParaRPr lang="en-GB" altLang="en-US" sz="2000" dirty="0" smtClean="0"/>
          </a:p>
          <a:p>
            <a:pPr algn="ctr" eaLnBrk="1" hangingPunct="1">
              <a:lnSpc>
                <a:spcPct val="80000"/>
              </a:lnSpc>
            </a:pPr>
            <a:r>
              <a:rPr lang="en-GB" altLang="en-US" sz="2000" dirty="0" err="1" smtClean="0"/>
              <a:t>campante@bison.ph.bham.ac.uk</a:t>
            </a:r>
            <a:endParaRPr lang="en-GB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90000" y="339372"/>
            <a:ext cx="6075308" cy="3693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dirty="0" err="1">
                <a:solidFill>
                  <a:schemeClr val="hlink"/>
                </a:solidFill>
              </a:rPr>
              <a:t>helioseismology</a:t>
            </a:r>
            <a:r>
              <a:rPr lang="en-US" altLang="en-US" sz="5400" dirty="0">
                <a:solidFill>
                  <a:schemeClr val="hlink"/>
                </a:solidFill>
              </a:rPr>
              <a:t>, </a:t>
            </a:r>
            <a:r>
              <a:rPr lang="en-US" altLang="en-US" sz="5400" i="1" dirty="0" err="1">
                <a:solidFill>
                  <a:schemeClr val="hlink"/>
                </a:solidFill>
              </a:rPr>
              <a:t>n</a:t>
            </a:r>
            <a:r>
              <a:rPr lang="en-US" altLang="en-US" sz="5400" i="1" dirty="0">
                <a:solidFill>
                  <a:schemeClr val="hlink"/>
                </a:solidFill>
              </a:rPr>
              <a:t>.</a:t>
            </a:r>
            <a:endParaRPr lang="en-US" altLang="en-US" sz="5400" dirty="0">
              <a:solidFill>
                <a:schemeClr val="hlink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/>
              <a:t>The study of the</a:t>
            </a:r>
            <a:r>
              <a:rPr lang="en-US" altLang="en-US" sz="3200" dirty="0" smtClean="0"/>
              <a:t> Sun's interior by </a:t>
            </a:r>
            <a:r>
              <a:rPr lang="en-US" altLang="en-US" sz="3200" dirty="0"/>
              <a:t>the observation and analysis of oscillations at its surface.          Cf. </a:t>
            </a:r>
            <a:r>
              <a:rPr lang="en-US" altLang="en-US" sz="3200" dirty="0" err="1" smtClean="0"/>
              <a:t>asteroseismology</a:t>
            </a:r>
            <a:r>
              <a:rPr lang="en-US" altLang="en-US" sz="3200" dirty="0" smtClean="0"/>
              <a:t> </a:t>
            </a:r>
            <a:endParaRPr lang="en-US" altLang="en-US" sz="3200" dirty="0"/>
          </a:p>
          <a:p>
            <a:pPr eaLnBrk="1" hangingPunct="1">
              <a:spcBef>
                <a:spcPct val="50000"/>
              </a:spcBef>
            </a:pPr>
            <a:r>
              <a:rPr lang="en-GB" altLang="en-US" sz="2400" dirty="0">
                <a:solidFill>
                  <a:schemeClr val="hlink"/>
                </a:solidFill>
              </a:rPr>
              <a:t>[Oxford English Dictionary]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5308" y="1924006"/>
            <a:ext cx="2769059" cy="42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olarmo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90475"/>
          <a:stretch>
            <a:fillRect/>
          </a:stretch>
        </p:blipFill>
        <p:spPr bwMode="auto">
          <a:xfrm>
            <a:off x="4243438" y="2543854"/>
            <a:ext cx="4900562" cy="28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worl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5570" y="2862000"/>
            <a:ext cx="4263759" cy="213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800236" y="498475"/>
            <a:ext cx="7463069" cy="769938"/>
          </a:xfrm>
        </p:spPr>
        <p:txBody>
          <a:bodyPr anchor="ctr"/>
          <a:lstStyle/>
          <a:p>
            <a:pPr algn="ctr" eaLnBrk="1" hangingPunct="1"/>
            <a:r>
              <a:rPr lang="en-GB" altLang="en-US" dirty="0" smtClean="0"/>
              <a:t>Birmingham Solar-Oscillations Network (</a:t>
            </a:r>
            <a:r>
              <a:rPr lang="en-GB" altLang="en-US" dirty="0" err="1" smtClean="0"/>
              <a:t>BiSON</a:t>
            </a:r>
            <a:r>
              <a:rPr lang="en-GB" altLang="en-US" dirty="0" smtClean="0"/>
              <a:t>)</a:t>
            </a:r>
          </a:p>
        </p:txBody>
      </p:sp>
      <p:pic>
        <p:nvPicPr>
          <p:cNvPr id="11" name="Picture 10" descr="bis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" y="2543854"/>
            <a:ext cx="4256728" cy="2822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64885" y="5366254"/>
            <a:ext cx="55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 smtClean="0"/>
              <a:t>http://</a:t>
            </a:r>
            <a:r>
              <a:rPr lang="pt-PT" sz="2400" dirty="0" err="1" smtClean="0"/>
              <a:t>bison.ph.bham.ac.uk</a:t>
            </a:r>
            <a:r>
              <a:rPr lang="pt-PT" sz="2400" dirty="0" smtClean="0"/>
              <a:t>/</a:t>
            </a:r>
            <a:endParaRPr lang="pt-PT" sz="24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906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943" t="1286" b="6154"/>
          <a:stretch>
            <a:fillRect/>
          </a:stretch>
        </p:blipFill>
        <p:spPr bwMode="auto">
          <a:xfrm>
            <a:off x="1093788" y="1231200"/>
            <a:ext cx="6963430" cy="46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2813870" y="-26988"/>
            <a:ext cx="3338768" cy="1143001"/>
          </a:xfrm>
        </p:spPr>
        <p:txBody>
          <a:bodyPr/>
          <a:lstStyle/>
          <a:p>
            <a:r>
              <a:rPr lang="en-GB" altLang="en-US" dirty="0" smtClean="0"/>
              <a:t>“Sun quakes”</a:t>
            </a:r>
          </a:p>
        </p:txBody>
      </p:sp>
      <p:pic>
        <p:nvPicPr>
          <p:cNvPr id="6" name="musi609.wav">
            <a:hlinkHover r:id="" action="ppaction://ole?verb=0"/>
          </p:cNvPr>
          <p:cNvPicPr>
            <a:picLocks noRot="1" noChangeAspect="1"/>
          </p:cNvPicPr>
          <p:nvPr>
            <a:wavAudioFile r:embed="rId1" name="music0.datT5_C523.25.wav"/>
          </p:nvPr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3788" y="5839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 rot="16200000">
            <a:off x="-468470" y="3263597"/>
            <a:ext cx="2447408" cy="33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dirty="0" smtClean="0"/>
              <a:t>Oscillation velocity (</a:t>
            </a:r>
            <a:r>
              <a:rPr lang="en-GB" altLang="en-US" sz="1600" dirty="0" err="1" smtClean="0"/>
              <a:t>m/s</a:t>
            </a:r>
            <a:r>
              <a:rPr lang="en-GB" altLang="en-US" sz="1600" dirty="0" smtClean="0"/>
              <a:t>)</a:t>
            </a:r>
            <a:endParaRPr lang="en-US" altLang="en-US" sz="1600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382055" y="5881688"/>
            <a:ext cx="244792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dirty="0" smtClean="0"/>
              <a:t>Time (hours UTC)</a:t>
            </a:r>
            <a:endParaRPr lang="en-US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5" descr="15_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447"/>
          <a:stretch>
            <a:fillRect/>
          </a:stretch>
        </p:blipFill>
        <p:spPr bwMode="auto">
          <a:xfrm>
            <a:off x="4284662" y="2530189"/>
            <a:ext cx="4437175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5221288" y="2060575"/>
            <a:ext cx="30241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200" dirty="0"/>
              <a:t>Frequency spectrum</a:t>
            </a:r>
            <a:endParaRPr lang="en-US" altLang="en-US" sz="2200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>
          <a:xfrm>
            <a:off x="1108669" y="498475"/>
            <a:ext cx="6893906" cy="769938"/>
          </a:xfrm>
        </p:spPr>
        <p:txBody>
          <a:bodyPr anchor="ctr"/>
          <a:lstStyle/>
          <a:p>
            <a:pPr algn="ctr" eaLnBrk="1" hangingPunct="1"/>
            <a:r>
              <a:rPr lang="en-GB" altLang="en-US" dirty="0" smtClean="0"/>
              <a:t>Overtones of an instrument</a:t>
            </a:r>
          </a:p>
        </p:txBody>
      </p:sp>
      <p:pic>
        <p:nvPicPr>
          <p:cNvPr id="9" name="Picture 2" descr="wood_mont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46151" y="2530189"/>
            <a:ext cx="3240000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0236" r="5170" b="7721"/>
          <a:stretch>
            <a:fillRect/>
          </a:stretch>
        </p:blipFill>
        <p:spPr bwMode="auto">
          <a:xfrm>
            <a:off x="2378612" y="2127250"/>
            <a:ext cx="4668837" cy="37179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Rectangle 8"/>
          <p:cNvSpPr>
            <a:spLocks noChangeArrowheads="1"/>
          </p:cNvSpPr>
          <p:nvPr/>
        </p:nvSpPr>
        <p:spPr bwMode="auto">
          <a:xfrm>
            <a:off x="6325200" y="2469600"/>
            <a:ext cx="360363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3608209" y="5881688"/>
            <a:ext cx="244792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dirty="0"/>
              <a:t>Frequency </a:t>
            </a:r>
            <a:r>
              <a:rPr lang="en-GB" altLang="en-US" sz="1600" dirty="0" smtClean="0"/>
              <a:t>(</a:t>
            </a:r>
            <a:r>
              <a:rPr lang="en-GB" altLang="en-US" sz="1600" i="1" dirty="0" err="1" smtClean="0"/>
              <a:t>μ</a:t>
            </a:r>
            <a:r>
              <a:rPr lang="en-GB" altLang="en-US" sz="1600" dirty="0" err="1" smtClean="0"/>
              <a:t>Hz</a:t>
            </a:r>
            <a:r>
              <a:rPr lang="en-GB" altLang="en-US" sz="1600" dirty="0" smtClean="0"/>
              <a:t>)</a:t>
            </a:r>
            <a:endParaRPr lang="en-US" altLang="en-US" sz="1600" dirty="0"/>
          </a:p>
        </p:txBody>
      </p:sp>
      <p:sp>
        <p:nvSpPr>
          <p:cNvPr id="16391" name="Text Box 5"/>
          <p:cNvSpPr txBox="1">
            <a:spLocks noChangeArrowheads="1"/>
          </p:cNvSpPr>
          <p:nvPr/>
        </p:nvSpPr>
        <p:spPr bwMode="auto">
          <a:xfrm rot="-5400000">
            <a:off x="1452891" y="3435142"/>
            <a:ext cx="15128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dirty="0"/>
              <a:t>Strength</a:t>
            </a:r>
            <a:endParaRPr lang="en-US" altLang="en-US" sz="1600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>
          <a:xfrm>
            <a:off x="1108669" y="498475"/>
            <a:ext cx="6893906" cy="769938"/>
          </a:xfrm>
        </p:spPr>
        <p:txBody>
          <a:bodyPr anchor="ctr"/>
          <a:lstStyle/>
          <a:p>
            <a:pPr algn="ctr" eaLnBrk="1" hangingPunct="1"/>
            <a:r>
              <a:rPr lang="en-GB" altLang="en-US" dirty="0" smtClean="0"/>
              <a:t>Music of the stars: Sun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378612" y="1762919"/>
            <a:ext cx="466883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200" dirty="0"/>
              <a:t>Frequency </a:t>
            </a:r>
            <a:r>
              <a:rPr lang="en-GB" altLang="en-US" sz="2200" dirty="0" smtClean="0"/>
              <a:t>spectrum of the Sun</a:t>
            </a:r>
            <a:endParaRPr lang="en-US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n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35" y="1710000"/>
            <a:ext cx="4788000" cy="4788000"/>
          </a:xfrm>
          <a:prstGeom prst="rect">
            <a:avLst/>
          </a:prstGeom>
        </p:spPr>
      </p:pic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278343" y="498475"/>
            <a:ext cx="8593838" cy="769938"/>
          </a:xfrm>
        </p:spPr>
        <p:txBody>
          <a:bodyPr anchor="ctr"/>
          <a:lstStyle/>
          <a:p>
            <a:pPr algn="ctr" eaLnBrk="1" hangingPunct="1"/>
            <a:r>
              <a:rPr lang="en-GB" altLang="en-US" dirty="0" smtClean="0"/>
              <a:t>What have we learned from </a:t>
            </a:r>
            <a:r>
              <a:rPr lang="en-GB" altLang="en-US" dirty="0" err="1" smtClean="0"/>
              <a:t>helioseismology</a:t>
            </a:r>
            <a:r>
              <a:rPr lang="en-GB" altLang="en-US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89999" y="339372"/>
            <a:ext cx="6607628" cy="3693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dirty="0" err="1" smtClean="0">
                <a:solidFill>
                  <a:schemeClr val="hlink"/>
                </a:solidFill>
              </a:rPr>
              <a:t>asteroseismology</a:t>
            </a:r>
            <a:r>
              <a:rPr lang="en-US" altLang="en-US" sz="5400" dirty="0" smtClean="0">
                <a:solidFill>
                  <a:schemeClr val="hlink"/>
                </a:solidFill>
              </a:rPr>
              <a:t>, </a:t>
            </a:r>
            <a:r>
              <a:rPr lang="en-US" altLang="en-US" sz="5400" i="1" dirty="0" err="1">
                <a:solidFill>
                  <a:schemeClr val="hlink"/>
                </a:solidFill>
              </a:rPr>
              <a:t>n</a:t>
            </a:r>
            <a:r>
              <a:rPr lang="en-US" altLang="en-US" sz="5400" i="1" dirty="0">
                <a:solidFill>
                  <a:schemeClr val="hlink"/>
                </a:solidFill>
              </a:rPr>
              <a:t>.</a:t>
            </a:r>
            <a:endParaRPr lang="en-US" altLang="en-US" sz="5400" dirty="0" smtClean="0">
              <a:solidFill>
                <a:schemeClr val="hlink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 smtClean="0"/>
              <a:t>The study of the interior of stars by the observation and analysis of oscillations at their surface.          Cf. </a:t>
            </a:r>
            <a:r>
              <a:rPr lang="en-US" altLang="en-US" sz="3200" dirty="0" err="1" smtClean="0"/>
              <a:t>helioseismology</a:t>
            </a:r>
            <a:r>
              <a:rPr lang="en-US" altLang="en-US" sz="3200" dirty="0" smtClean="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 dirty="0" smtClean="0">
                <a:solidFill>
                  <a:schemeClr val="hlink"/>
                </a:solidFill>
              </a:rPr>
              <a:t>[</a:t>
            </a:r>
            <a:r>
              <a:rPr lang="en-GB" altLang="en-US" sz="2400" dirty="0">
                <a:solidFill>
                  <a:schemeClr val="hlink"/>
                </a:solidFill>
              </a:rPr>
              <a:t>Oxford English Dictionary]</a:t>
            </a:r>
          </a:p>
        </p:txBody>
      </p:sp>
      <p:pic>
        <p:nvPicPr>
          <p:cNvPr id="5" name="Picture 4" descr="aste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400" y="2134800"/>
            <a:ext cx="2894444" cy="406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ightcyan_burgundy">
  <a:themeElements>
    <a:clrScheme name="">
      <a:dk1>
        <a:srgbClr val="000000"/>
      </a:dk1>
      <a:lt1>
        <a:srgbClr val="99FFFF"/>
      </a:lt1>
      <a:dk2>
        <a:srgbClr val="660033"/>
      </a:dk2>
      <a:lt2>
        <a:srgbClr val="000000"/>
      </a:lt2>
      <a:accent1>
        <a:srgbClr val="FFFFFF"/>
      </a:accent1>
      <a:accent2>
        <a:srgbClr val="99FFFF"/>
      </a:accent2>
      <a:accent3>
        <a:srgbClr val="CAFFFF"/>
      </a:accent3>
      <a:accent4>
        <a:srgbClr val="000000"/>
      </a:accent4>
      <a:accent5>
        <a:srgbClr val="FFFFFF"/>
      </a:accent5>
      <a:accent6>
        <a:srgbClr val="8AE7E7"/>
      </a:accent6>
      <a:hlink>
        <a:srgbClr val="660033"/>
      </a:hlink>
      <a:folHlink>
        <a:srgbClr val="4C0026"/>
      </a:folHlink>
    </a:clrScheme>
    <a:fontScheme name="1_lightcyan_burgund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lightcyan_burgund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ightcyan_burgund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ightcyan_burgund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ightcyan_burgund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ightcyan_burgund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ightcyan_burgund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ightcyan_burgund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11649</TotalTime>
  <Words>2321</Words>
  <Application>Microsoft Macintosh PowerPoint</Application>
  <PresentationFormat>On-screen Show (4:3)</PresentationFormat>
  <Paragraphs>138</Paragraphs>
  <Slides>21</Slides>
  <Notes>21</Notes>
  <HiddenSlides>0</HiddenSlides>
  <MMClips>4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1_lightcyan_burgundy</vt:lpstr>
      <vt:lpstr>The Music of the Stars and the Search for New Worlds</vt:lpstr>
      <vt:lpstr>The resonant Sun</vt:lpstr>
      <vt:lpstr>Slide 3</vt:lpstr>
      <vt:lpstr>Birmingham Solar-Oscillations Network (BiSON)</vt:lpstr>
      <vt:lpstr>“Sun quakes”</vt:lpstr>
      <vt:lpstr>Overtones of an instrument</vt:lpstr>
      <vt:lpstr>Music of the stars: Sun</vt:lpstr>
      <vt:lpstr>What have we learned from helioseismology?</vt:lpstr>
      <vt:lpstr>Slide 9</vt:lpstr>
      <vt:lpstr>Slide 10</vt:lpstr>
      <vt:lpstr>Slide 11</vt:lpstr>
      <vt:lpstr>Music of the stars: Sun</vt:lpstr>
      <vt:lpstr>Music of the stars: dwarf star</vt:lpstr>
      <vt:lpstr>Music of the stars: subgiant star</vt:lpstr>
      <vt:lpstr>Slide 15</vt:lpstr>
      <vt:lpstr>The transit method</vt:lpstr>
      <vt:lpstr>Slide 17</vt:lpstr>
      <vt:lpstr>Slide 18</vt:lpstr>
      <vt:lpstr>Slide 19</vt:lpstr>
      <vt:lpstr>Slide 20</vt:lpstr>
      <vt:lpstr>The Music of the Stars and the Search for New Worlds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 Quakes and Extrasolar Planets: an enduring synergy</dc:title>
  <dc:subject/>
  <dc:creator>Tiago Campante</dc:creator>
  <cp:keywords/>
  <dc:description/>
  <cp:lastModifiedBy>Tiago Campante</cp:lastModifiedBy>
  <cp:revision>664</cp:revision>
  <dcterms:created xsi:type="dcterms:W3CDTF">2017-01-22T14:26:06Z</dcterms:created>
  <dcterms:modified xsi:type="dcterms:W3CDTF">2017-01-22T22:21:16Z</dcterms:modified>
  <cp:category/>
</cp:coreProperties>
</file>